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 id="2147483677" r:id="rId3"/>
    <p:sldMasterId id="2147483690" r:id="rId4"/>
  </p:sldMasterIdLst>
  <p:notesMasterIdLst>
    <p:notesMasterId r:id="rId17"/>
  </p:notesMasterIdLst>
  <p:sldIdLst>
    <p:sldId id="258" r:id="rId5"/>
    <p:sldId id="347" r:id="rId6"/>
    <p:sldId id="261" r:id="rId7"/>
    <p:sldId id="319" r:id="rId8"/>
    <p:sldId id="343" r:id="rId9"/>
    <p:sldId id="344" r:id="rId10"/>
    <p:sldId id="333" r:id="rId11"/>
    <p:sldId id="256" r:id="rId12"/>
    <p:sldId id="349" r:id="rId13"/>
    <p:sldId id="315" r:id="rId14"/>
    <p:sldId id="262" r:id="rId15"/>
    <p:sldId id="34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70"/>
    <p:restoredTop sz="96208"/>
  </p:normalViewPr>
  <p:slideViewPr>
    <p:cSldViewPr snapToGrid="0" snapToObjects="1">
      <p:cViewPr varScale="1">
        <p:scale>
          <a:sx n="111" d="100"/>
          <a:sy n="111" d="100"/>
        </p:scale>
        <p:origin x="224"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37C0BF-9888-7A4B-AD5A-301C68823C33}" type="datetimeFigureOut">
              <a:rPr lang="en-US" smtClean="0"/>
              <a:t>6/21/21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E8C61C-3AB4-2C49-ACA2-065F5A74AC97}" type="slidenum">
              <a:rPr lang="en-US" smtClean="0"/>
              <a:t>‹#›</a:t>
            </a:fld>
            <a:endParaRPr lang="en-US"/>
          </a:p>
        </p:txBody>
      </p:sp>
    </p:spTree>
    <p:extLst>
      <p:ext uri="{BB962C8B-B14F-4D97-AF65-F5344CB8AC3E}">
        <p14:creationId xmlns:p14="http://schemas.microsoft.com/office/powerpoint/2010/main" val="963209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hess.copernicus.org/articles/25/3105/2021/"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8C61C-3AB4-2C49-ACA2-065F5A74AC97}" type="slidenum">
              <a:rPr lang="en-US" smtClean="0"/>
              <a:t>1</a:t>
            </a:fld>
            <a:endParaRPr lang="en-US"/>
          </a:p>
        </p:txBody>
      </p:sp>
    </p:spTree>
    <p:extLst>
      <p:ext uri="{BB962C8B-B14F-4D97-AF65-F5344CB8AC3E}">
        <p14:creationId xmlns:p14="http://schemas.microsoft.com/office/powerpoint/2010/main" val="1759594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https://hess.copernicus.org/articles/25/3105/2021/</a:t>
            </a:r>
            <a:endParaRPr lang="en-US" dirty="0"/>
          </a:p>
        </p:txBody>
      </p:sp>
      <p:sp>
        <p:nvSpPr>
          <p:cNvPr id="4" name="Slide Number Placeholder 3"/>
          <p:cNvSpPr>
            <a:spLocks noGrp="1"/>
          </p:cNvSpPr>
          <p:nvPr>
            <p:ph type="sldNum" sz="quarter" idx="5"/>
          </p:nvPr>
        </p:nvSpPr>
        <p:spPr/>
        <p:txBody>
          <a:bodyPr/>
          <a:lstStyle/>
          <a:p>
            <a:fld id="{A7E8C61C-3AB4-2C49-ACA2-065F5A74AC97}" type="slidenum">
              <a:rPr lang="en-US" smtClean="0"/>
              <a:t>2</a:t>
            </a:fld>
            <a:endParaRPr lang="en-US"/>
          </a:p>
        </p:txBody>
      </p:sp>
    </p:spTree>
    <p:extLst>
      <p:ext uri="{BB962C8B-B14F-4D97-AF65-F5344CB8AC3E}">
        <p14:creationId xmlns:p14="http://schemas.microsoft.com/office/powerpoint/2010/main" val="179965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b9c18299e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 name="Google Shape;57;gb9c18299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that using a very cool drought generator published in the paper cited below that looks like this…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55FE3-803F-C547-9BE3-055E4DCA38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5206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 working on the issue of building urban water resilience in Cali that is struggling with this given the increase in severity and frequency of droughts as well as population + demand. </a:t>
            </a:r>
          </a:p>
          <a:p>
            <a:r>
              <a:rPr lang="en-US" sz="1200" kern="1200" dirty="0">
                <a:solidFill>
                  <a:schemeClr val="tx1"/>
                </a:solidFill>
                <a:effectLst/>
                <a:latin typeface="+mn-lt"/>
                <a:ea typeface="+mn-ea"/>
                <a:cs typeface="+mn-cs"/>
              </a:rPr>
              <a:t>But cities also struggle in justifying large investments on expensive water production tech like ocean desalination plants, especially once the drought end and natural supply sources are no longer constrained.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 we have a difficult planning problem characterized by large uncertainty in climate and demand, and the consideration that short term drought solutions that may be taken during drought must reconcile with long term goals of cost-effectiveness and resilience </a:t>
            </a:r>
          </a:p>
          <a:p>
            <a:r>
              <a:rPr lang="en-US" sz="1200" kern="1200" dirty="0">
                <a:solidFill>
                  <a:schemeClr val="tx1"/>
                </a:solidFill>
                <a:effectLst/>
                <a:latin typeface="+mn-lt"/>
                <a:ea typeface="+mn-ea"/>
                <a:cs typeface="+mn-cs"/>
              </a:rPr>
              <a:t>The literature in our field has looked the problem via robust DM under uncertainty, to identify decisions that are robust among many futures and hydrological signpost that trigger the implementation of a drought solution.</a:t>
            </a:r>
          </a:p>
          <a:p>
            <a:r>
              <a:rPr lang="en-US" sz="1200" kern="1200" dirty="0">
                <a:solidFill>
                  <a:schemeClr val="tx1"/>
                </a:solidFill>
                <a:effectLst/>
                <a:latin typeface="+mn-lt"/>
                <a:ea typeface="+mn-ea"/>
                <a:cs typeface="+mn-cs"/>
              </a:rPr>
              <a:t>However, these studies typically operate at a large scale, regional or basin level, and only allow for a coarse characterization of the many water solutions that are available to cities.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 with this work we want to go in that direction, and really refine the tech assumptions moving from one or few prespecified options of capacity expansion to considering numerous water production and reuse technologies and policies solutions, like SW desal, potable and NP reuse, with centralized or decentralized options, targeted conservation of efficiency measures. So from large concentrated capacity expansions but also modular small scale solutions that build capacity incrementally. </a:t>
            </a:r>
          </a:p>
          <a:p>
            <a:r>
              <a:rPr lang="en-US" sz="1200" kern="1200" dirty="0">
                <a:solidFill>
                  <a:schemeClr val="tx1"/>
                </a:solidFill>
                <a:effectLst/>
                <a:latin typeface="+mn-lt"/>
                <a:ea typeface="+mn-ea"/>
                <a:cs typeface="+mn-cs"/>
              </a:rPr>
              <a:t>We do this with a multiscale model from watershed to end-use that allows to consider the climate but also the urban distributional aspects and the integration between centralized and decentralized tech.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not only consider current </a:t>
            </a:r>
            <a:r>
              <a:rPr lang="en-US" sz="1200" kern="1200" dirty="0" err="1">
                <a:solidFill>
                  <a:schemeClr val="tx1"/>
                </a:solidFill>
                <a:effectLst/>
                <a:latin typeface="+mn-lt"/>
                <a:ea typeface="+mn-ea"/>
                <a:cs typeface="+mn-cs"/>
              </a:rPr>
              <a:t>sota</a:t>
            </a:r>
            <a:r>
              <a:rPr lang="en-US" sz="1200" kern="1200" dirty="0">
                <a:solidFill>
                  <a:schemeClr val="tx1"/>
                </a:solidFill>
                <a:effectLst/>
                <a:latin typeface="+mn-lt"/>
                <a:ea typeface="+mn-ea"/>
                <a:cs typeface="+mn-cs"/>
              </a:rPr>
              <a:t> tech, but also scenarios of future tech by marginally improving various tech attributes, like energy intensity, capital costs, modularity potential, etc.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Our results are intended to inform urban planning, on cost-effective, climate responsive expansion of the supply portfolio, but also guide tech innovation by understanding what tech attributes are most valuable to tackle droughts of different intensity and durations. </a:t>
            </a:r>
          </a:p>
        </p:txBody>
      </p:sp>
      <p:sp>
        <p:nvSpPr>
          <p:cNvPr id="4" name="Slide Number Placeholder 3"/>
          <p:cNvSpPr>
            <a:spLocks noGrp="1"/>
          </p:cNvSpPr>
          <p:nvPr>
            <p:ph type="sldNum" sz="quarter" idx="5"/>
          </p:nvPr>
        </p:nvSpPr>
        <p:spPr/>
        <p:txBody>
          <a:bodyPr/>
          <a:lstStyle/>
          <a:p>
            <a:fld id="{5103CE9F-3AD6-834F-9006-2155E4106CF2}" type="slidenum">
              <a:rPr lang="en-US" smtClean="0"/>
              <a:t>10</a:t>
            </a:fld>
            <a:endParaRPr lang="en-US"/>
          </a:p>
        </p:txBody>
      </p:sp>
    </p:spTree>
    <p:extLst>
      <p:ext uri="{BB962C8B-B14F-4D97-AF65-F5344CB8AC3E}">
        <p14:creationId xmlns:p14="http://schemas.microsoft.com/office/powerpoint/2010/main" val="3236369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simulated the whole trajectory, and we can compute indicators,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455FE3-803F-C547-9BE3-055E4DCA38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251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C5306-A505-C04B-AF81-05BECC9EE4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6DA7CB-F55C-894D-9A16-674A242DF0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B32E83-D490-244F-B484-4DE1CD1289D4}"/>
              </a:ext>
            </a:extLst>
          </p:cNvPr>
          <p:cNvSpPr>
            <a:spLocks noGrp="1"/>
          </p:cNvSpPr>
          <p:nvPr>
            <p:ph type="dt" sz="half" idx="10"/>
          </p:nvPr>
        </p:nvSpPr>
        <p:spPr/>
        <p:txBody>
          <a:bodyPr/>
          <a:lstStyle/>
          <a:p>
            <a:fld id="{A1888DCB-2955-3F47-857A-B1F6786FE431}" type="datetimeFigureOut">
              <a:rPr lang="en-US" smtClean="0"/>
              <a:t>6/21/21</a:t>
            </a:fld>
            <a:endParaRPr lang="en-US"/>
          </a:p>
        </p:txBody>
      </p:sp>
      <p:sp>
        <p:nvSpPr>
          <p:cNvPr id="5" name="Footer Placeholder 4">
            <a:extLst>
              <a:ext uri="{FF2B5EF4-FFF2-40B4-BE49-F238E27FC236}">
                <a16:creationId xmlns:a16="http://schemas.microsoft.com/office/drawing/2014/main" id="{12F894E9-F13F-1D42-BBA3-1995829CF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D85555-9CC1-FC42-A2AB-934898DA0420}"/>
              </a:ext>
            </a:extLst>
          </p:cNvPr>
          <p:cNvSpPr>
            <a:spLocks noGrp="1"/>
          </p:cNvSpPr>
          <p:nvPr>
            <p:ph type="sldNum" sz="quarter" idx="12"/>
          </p:nvPr>
        </p:nvSpPr>
        <p:spPr/>
        <p:txBody>
          <a:bodyPr/>
          <a:lstStyle/>
          <a:p>
            <a:fld id="{20C96553-1923-B140-8D5E-232A02E67E5A}" type="slidenum">
              <a:rPr lang="en-US" smtClean="0"/>
              <a:t>‹#›</a:t>
            </a:fld>
            <a:endParaRPr lang="en-US"/>
          </a:p>
        </p:txBody>
      </p:sp>
    </p:spTree>
    <p:extLst>
      <p:ext uri="{BB962C8B-B14F-4D97-AF65-F5344CB8AC3E}">
        <p14:creationId xmlns:p14="http://schemas.microsoft.com/office/powerpoint/2010/main" val="2920606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83B9-70EA-8242-BBB6-0106DEF071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EF887F-E77C-6948-BA9D-1D39E35CB3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898744-37D9-F74C-B7B3-2EC7988B79A8}"/>
              </a:ext>
            </a:extLst>
          </p:cNvPr>
          <p:cNvSpPr>
            <a:spLocks noGrp="1"/>
          </p:cNvSpPr>
          <p:nvPr>
            <p:ph type="dt" sz="half" idx="10"/>
          </p:nvPr>
        </p:nvSpPr>
        <p:spPr/>
        <p:txBody>
          <a:bodyPr/>
          <a:lstStyle/>
          <a:p>
            <a:fld id="{A1888DCB-2955-3F47-857A-B1F6786FE431}" type="datetimeFigureOut">
              <a:rPr lang="en-US" smtClean="0"/>
              <a:t>6/21/21</a:t>
            </a:fld>
            <a:endParaRPr lang="en-US"/>
          </a:p>
        </p:txBody>
      </p:sp>
      <p:sp>
        <p:nvSpPr>
          <p:cNvPr id="5" name="Footer Placeholder 4">
            <a:extLst>
              <a:ext uri="{FF2B5EF4-FFF2-40B4-BE49-F238E27FC236}">
                <a16:creationId xmlns:a16="http://schemas.microsoft.com/office/drawing/2014/main" id="{E68A1A92-F997-F044-B6DA-5C7BDFACA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8B837-D994-0145-9FAC-DD75AC94ECB7}"/>
              </a:ext>
            </a:extLst>
          </p:cNvPr>
          <p:cNvSpPr>
            <a:spLocks noGrp="1"/>
          </p:cNvSpPr>
          <p:nvPr>
            <p:ph type="sldNum" sz="quarter" idx="12"/>
          </p:nvPr>
        </p:nvSpPr>
        <p:spPr/>
        <p:txBody>
          <a:bodyPr/>
          <a:lstStyle/>
          <a:p>
            <a:fld id="{20C96553-1923-B140-8D5E-232A02E67E5A}" type="slidenum">
              <a:rPr lang="en-US" smtClean="0"/>
              <a:t>‹#›</a:t>
            </a:fld>
            <a:endParaRPr lang="en-US"/>
          </a:p>
        </p:txBody>
      </p:sp>
    </p:spTree>
    <p:extLst>
      <p:ext uri="{BB962C8B-B14F-4D97-AF65-F5344CB8AC3E}">
        <p14:creationId xmlns:p14="http://schemas.microsoft.com/office/powerpoint/2010/main" val="2089817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D9EC25-605E-9446-932F-776AC8ECE7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64747D-6FA2-734A-A81D-83C42F91D4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7720F-4FAA-784B-8AA6-5AB8A5522494}"/>
              </a:ext>
            </a:extLst>
          </p:cNvPr>
          <p:cNvSpPr>
            <a:spLocks noGrp="1"/>
          </p:cNvSpPr>
          <p:nvPr>
            <p:ph type="dt" sz="half" idx="10"/>
          </p:nvPr>
        </p:nvSpPr>
        <p:spPr/>
        <p:txBody>
          <a:bodyPr/>
          <a:lstStyle/>
          <a:p>
            <a:fld id="{A1888DCB-2955-3F47-857A-B1F6786FE431}" type="datetimeFigureOut">
              <a:rPr lang="en-US" smtClean="0"/>
              <a:t>6/21/21</a:t>
            </a:fld>
            <a:endParaRPr lang="en-US"/>
          </a:p>
        </p:txBody>
      </p:sp>
      <p:sp>
        <p:nvSpPr>
          <p:cNvPr id="5" name="Footer Placeholder 4">
            <a:extLst>
              <a:ext uri="{FF2B5EF4-FFF2-40B4-BE49-F238E27FC236}">
                <a16:creationId xmlns:a16="http://schemas.microsoft.com/office/drawing/2014/main" id="{AA3390D3-0323-5649-917C-867D8AB232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F9C084-8B3D-604F-AE61-839534B58984}"/>
              </a:ext>
            </a:extLst>
          </p:cNvPr>
          <p:cNvSpPr>
            <a:spLocks noGrp="1"/>
          </p:cNvSpPr>
          <p:nvPr>
            <p:ph type="sldNum" sz="quarter" idx="12"/>
          </p:nvPr>
        </p:nvSpPr>
        <p:spPr/>
        <p:txBody>
          <a:bodyPr/>
          <a:lstStyle/>
          <a:p>
            <a:fld id="{20C96553-1923-B140-8D5E-232A02E67E5A}" type="slidenum">
              <a:rPr lang="en-US" smtClean="0"/>
              <a:t>‹#›</a:t>
            </a:fld>
            <a:endParaRPr lang="en-US"/>
          </a:p>
        </p:txBody>
      </p:sp>
    </p:spTree>
    <p:extLst>
      <p:ext uri="{BB962C8B-B14F-4D97-AF65-F5344CB8AC3E}">
        <p14:creationId xmlns:p14="http://schemas.microsoft.com/office/powerpoint/2010/main" val="1676714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7425" y="283525"/>
            <a:ext cx="10277149" cy="650699"/>
          </a:xfrm>
          <a:prstGeom prst="rect">
            <a:avLst/>
          </a:prstGeom>
        </p:spPr>
        <p:txBody>
          <a:bodyPr/>
          <a:lstStyle>
            <a:lvl1pPr algn="l">
              <a:defRPr sz="3200">
                <a:solidFill>
                  <a:schemeClr val="tx1"/>
                </a:solidFill>
                <a:latin typeface="Futura Medium" panose="020B0602020204020303" pitchFamily="34" charset="-79"/>
                <a:cs typeface="Futura Medium" panose="020B0602020204020303" pitchFamily="34" charset="-79"/>
              </a:defRPr>
            </a:lvl1pPr>
          </a:lstStyle>
          <a:p>
            <a:r>
              <a:rPr lang="en-US" dirty="0"/>
              <a:t>Click to edit Master title style</a:t>
            </a:r>
          </a:p>
        </p:txBody>
      </p:sp>
      <p:sp>
        <p:nvSpPr>
          <p:cNvPr id="7" name="Content Placeholder 6"/>
          <p:cNvSpPr>
            <a:spLocks noGrp="1"/>
          </p:cNvSpPr>
          <p:nvPr>
            <p:ph sz="quarter" idx="10"/>
          </p:nvPr>
        </p:nvSpPr>
        <p:spPr>
          <a:xfrm>
            <a:off x="957425" y="1240915"/>
            <a:ext cx="10267951" cy="5012056"/>
          </a:xfrm>
        </p:spPr>
        <p:txBody>
          <a:bodyPr>
            <a:normAutofit/>
          </a:bodyPr>
          <a:lstStyle>
            <a:lvl1pPr marL="0" indent="0">
              <a:buNone/>
              <a:defRPr sz="2400">
                <a:latin typeface="Futura Medium" panose="020B0602020204020303" pitchFamily="34" charset="-79"/>
                <a:cs typeface="Futura Medium" panose="020B0602020204020303" pitchFamily="34" charset="-79"/>
              </a:defRPr>
            </a:lvl1pPr>
            <a:lvl2pPr marL="0" indent="0">
              <a:buFont typeface="Arial"/>
              <a:buNone/>
              <a:defRPr baseline="0"/>
            </a:lvl2pPr>
            <a:lvl3pPr marL="459306" indent="0">
              <a:buNone/>
              <a:defRPr/>
            </a:lvl3pPr>
            <a:lvl4pPr marL="916493" indent="0">
              <a:buNone/>
              <a:defRPr/>
            </a:lvl4pPr>
            <a:lvl5pPr marL="1375799" indent="0">
              <a:buNone/>
              <a:defRPr/>
            </a:lvl5pPr>
          </a:lstStyle>
          <a:p>
            <a:pPr lvl="0"/>
            <a:r>
              <a:rPr lang="en-US" dirty="0"/>
              <a:t>Click to edit Master text styles</a:t>
            </a:r>
          </a:p>
        </p:txBody>
      </p:sp>
    </p:spTree>
    <p:extLst>
      <p:ext uri="{BB962C8B-B14F-4D97-AF65-F5344CB8AC3E}">
        <p14:creationId xmlns:p14="http://schemas.microsoft.com/office/powerpoint/2010/main" val="3391603907"/>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8"/>
        <p:cNvGrpSpPr/>
        <p:nvPr/>
      </p:nvGrpSpPr>
      <p:grpSpPr>
        <a:xfrm>
          <a:off x="0" y="0"/>
          <a:ext cx="0" cy="0"/>
          <a:chOff x="0" y="0"/>
          <a:chExt cx="0" cy="0"/>
        </a:xfrm>
      </p:grpSpPr>
      <p:sp>
        <p:nvSpPr>
          <p:cNvPr id="29" name="Google Shape;29;p21"/>
          <p:cNvSpPr txBox="1">
            <a:spLocks noGrp="1"/>
          </p:cNvSpPr>
          <p:nvPr>
            <p:ph type="title"/>
          </p:nvPr>
        </p:nvSpPr>
        <p:spPr>
          <a:xfrm>
            <a:off x="1265035" y="479388"/>
            <a:ext cx="10277149" cy="650699"/>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SzPts val="1400"/>
              <a:buNone/>
              <a:defRPr sz="3200">
                <a:solidFill>
                  <a:schemeClr val="lt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30" name="Google Shape;30;p21"/>
          <p:cNvSpPr txBox="1">
            <a:spLocks noGrp="1"/>
          </p:cNvSpPr>
          <p:nvPr>
            <p:ph type="body" idx="1"/>
          </p:nvPr>
        </p:nvSpPr>
        <p:spPr>
          <a:xfrm>
            <a:off x="1265770" y="1211580"/>
            <a:ext cx="5050367" cy="5012056"/>
          </a:xfrm>
          <a:prstGeom prst="rect">
            <a:avLst/>
          </a:prstGeom>
          <a:noFill/>
          <a:ln>
            <a:noFill/>
          </a:ln>
        </p:spPr>
        <p:txBody>
          <a:bodyPr spcFirstLastPara="1" wrap="square" lIns="0" tIns="45700" rIns="0" bIns="45700" anchor="t" anchorCtr="0">
            <a:normAutofit/>
          </a:bodyPr>
          <a:lstStyle>
            <a:lvl1pPr marL="609585" lvl="0" indent="-304792" algn="l">
              <a:lnSpc>
                <a:spcPct val="100000"/>
              </a:lnSpc>
              <a:spcBef>
                <a:spcPts val="480"/>
              </a:spcBef>
              <a:spcAft>
                <a:spcPts val="0"/>
              </a:spcAft>
              <a:buSzPts val="1400"/>
              <a:buNone/>
              <a:defRPr/>
            </a:lvl1pPr>
            <a:lvl2pPr marL="1219170" lvl="1" indent="-457189" algn="l">
              <a:lnSpc>
                <a:spcPct val="100000"/>
              </a:lnSpc>
              <a:spcBef>
                <a:spcPts val="480"/>
              </a:spcBef>
              <a:spcAft>
                <a:spcPts val="0"/>
              </a:spcAft>
              <a:buSzPts val="1800"/>
              <a:buChar char="▪"/>
              <a:defRPr/>
            </a:lvl2pPr>
            <a:lvl3pPr marL="1828754" lvl="2" indent="-460236" algn="l">
              <a:lnSpc>
                <a:spcPct val="100000"/>
              </a:lnSpc>
              <a:spcBef>
                <a:spcPts val="480"/>
              </a:spcBef>
              <a:spcAft>
                <a:spcPts val="0"/>
              </a:spcAft>
              <a:buSzPts val="1836"/>
              <a:buChar char="›"/>
              <a:defRPr/>
            </a:lvl3pPr>
            <a:lvl4pPr marL="2438339" lvl="3" indent="-457189" algn="l">
              <a:lnSpc>
                <a:spcPct val="100000"/>
              </a:lnSpc>
              <a:spcBef>
                <a:spcPts val="480"/>
              </a:spcBef>
              <a:spcAft>
                <a:spcPts val="0"/>
              </a:spcAft>
              <a:buSzPts val="1800"/>
              <a:buChar char="•"/>
              <a:defRPr/>
            </a:lvl4pPr>
            <a:lvl5pPr marL="3047924" lvl="4" indent="-457189" algn="l">
              <a:lnSpc>
                <a:spcPct val="100000"/>
              </a:lnSpc>
              <a:spcBef>
                <a:spcPts val="480"/>
              </a:spcBef>
              <a:spcAft>
                <a:spcPts val="0"/>
              </a:spcAft>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endParaRPr/>
          </a:p>
        </p:txBody>
      </p:sp>
      <p:sp>
        <p:nvSpPr>
          <p:cNvPr id="31" name="Google Shape;31;p21"/>
          <p:cNvSpPr txBox="1">
            <a:spLocks noGrp="1"/>
          </p:cNvSpPr>
          <p:nvPr>
            <p:ph type="body" idx="2"/>
          </p:nvPr>
        </p:nvSpPr>
        <p:spPr>
          <a:xfrm>
            <a:off x="6502400" y="1211580"/>
            <a:ext cx="5039784" cy="5012056"/>
          </a:xfrm>
          <a:prstGeom prst="rect">
            <a:avLst/>
          </a:prstGeom>
          <a:noFill/>
          <a:ln>
            <a:noFill/>
          </a:ln>
        </p:spPr>
        <p:txBody>
          <a:bodyPr spcFirstLastPara="1" wrap="square" lIns="0" tIns="45700" rIns="0" bIns="45700" anchor="t" anchorCtr="0">
            <a:normAutofit/>
          </a:bodyPr>
          <a:lstStyle>
            <a:lvl1pPr marL="609585" lvl="0" indent="-304792" algn="l">
              <a:lnSpc>
                <a:spcPct val="100000"/>
              </a:lnSpc>
              <a:spcBef>
                <a:spcPts val="480"/>
              </a:spcBef>
              <a:spcAft>
                <a:spcPts val="0"/>
              </a:spcAft>
              <a:buSzPts val="1400"/>
              <a:buNone/>
              <a:defRPr/>
            </a:lvl1pPr>
            <a:lvl2pPr marL="1219170" lvl="1" indent="-457189" algn="l">
              <a:lnSpc>
                <a:spcPct val="100000"/>
              </a:lnSpc>
              <a:spcBef>
                <a:spcPts val="480"/>
              </a:spcBef>
              <a:spcAft>
                <a:spcPts val="0"/>
              </a:spcAft>
              <a:buSzPts val="1800"/>
              <a:buChar char="▪"/>
              <a:defRPr/>
            </a:lvl2pPr>
            <a:lvl3pPr marL="1828754" lvl="2" indent="-460236" algn="l">
              <a:lnSpc>
                <a:spcPct val="100000"/>
              </a:lnSpc>
              <a:spcBef>
                <a:spcPts val="480"/>
              </a:spcBef>
              <a:spcAft>
                <a:spcPts val="0"/>
              </a:spcAft>
              <a:buSzPts val="1836"/>
              <a:buChar char="›"/>
              <a:defRPr/>
            </a:lvl3pPr>
            <a:lvl4pPr marL="2438339" lvl="3" indent="-457189" algn="l">
              <a:lnSpc>
                <a:spcPct val="100000"/>
              </a:lnSpc>
              <a:spcBef>
                <a:spcPts val="480"/>
              </a:spcBef>
              <a:spcAft>
                <a:spcPts val="0"/>
              </a:spcAft>
              <a:buSzPts val="1800"/>
              <a:buChar char="•"/>
              <a:defRPr/>
            </a:lvl4pPr>
            <a:lvl5pPr marL="3047924" lvl="4" indent="-457189" algn="l">
              <a:lnSpc>
                <a:spcPct val="100000"/>
              </a:lnSpc>
              <a:spcBef>
                <a:spcPts val="480"/>
              </a:spcBef>
              <a:spcAft>
                <a:spcPts val="0"/>
              </a:spcAft>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82880805"/>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D33E92-603F-F84B-869F-8708BC423219}"/>
              </a:ext>
            </a:extLst>
          </p:cNvPr>
          <p:cNvSpPr>
            <a:spLocks noGrp="1"/>
          </p:cNvSpPr>
          <p:nvPr>
            <p:ph type="dt" sz="half" idx="10"/>
          </p:nvPr>
        </p:nvSpPr>
        <p:spPr/>
        <p:txBody>
          <a:bodyPr/>
          <a:lstStyle/>
          <a:p>
            <a:fld id="{A1888DCB-2955-3F47-857A-B1F6786FE431}" type="datetimeFigureOut">
              <a:rPr lang="en-US" smtClean="0"/>
              <a:t>6/21/21</a:t>
            </a:fld>
            <a:endParaRPr lang="en-US"/>
          </a:p>
        </p:txBody>
      </p:sp>
      <p:sp>
        <p:nvSpPr>
          <p:cNvPr id="3" name="Footer Placeholder 2">
            <a:extLst>
              <a:ext uri="{FF2B5EF4-FFF2-40B4-BE49-F238E27FC236}">
                <a16:creationId xmlns:a16="http://schemas.microsoft.com/office/drawing/2014/main" id="{70A1FE51-0D3C-0549-BE96-8956B20DD1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B20C1E-DC1F-5742-BE8A-DDA67251955F}"/>
              </a:ext>
            </a:extLst>
          </p:cNvPr>
          <p:cNvSpPr>
            <a:spLocks noGrp="1"/>
          </p:cNvSpPr>
          <p:nvPr>
            <p:ph type="sldNum" sz="quarter" idx="12"/>
          </p:nvPr>
        </p:nvSpPr>
        <p:spPr/>
        <p:txBody>
          <a:bodyPr/>
          <a:lstStyle/>
          <a:p>
            <a:fld id="{20C96553-1923-B140-8D5E-232A02E67E5A}" type="slidenum">
              <a:rPr lang="en-US" smtClean="0"/>
              <a:t>‹#›</a:t>
            </a:fld>
            <a:endParaRPr lang="en-US"/>
          </a:p>
        </p:txBody>
      </p:sp>
    </p:spTree>
    <p:extLst>
      <p:ext uri="{BB962C8B-B14F-4D97-AF65-F5344CB8AC3E}">
        <p14:creationId xmlns:p14="http://schemas.microsoft.com/office/powerpoint/2010/main" val="40384354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17C7659-EE28-C84B-912C-5872D48A66CA}" type="datetime1">
              <a:rPr lang="en-US" smtClean="0"/>
              <a:t>6/21/21</a:t>
            </a:fld>
            <a:endParaRPr lang="en-US"/>
          </a:p>
        </p:txBody>
      </p:sp>
      <p:sp>
        <p:nvSpPr>
          <p:cNvPr id="5" name="Footer Placeholder 4"/>
          <p:cNvSpPr>
            <a:spLocks noGrp="1"/>
          </p:cNvSpPr>
          <p:nvPr>
            <p:ph type="ftr" sz="quarter" idx="11"/>
          </p:nvPr>
        </p:nvSpPr>
        <p:spPr/>
        <p:txBody>
          <a:bodyPr/>
          <a:lstStyle/>
          <a:p>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439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586680-4F5A-B348-9D90-A0816EFB5DC7}" type="datetime1">
              <a:rPr lang="en-US" smtClean="0"/>
              <a:t>6/21/21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62225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252510-9B2A-DA46-A43F-F6D1BC4964E5}" type="datetime1">
              <a:rPr lang="en-US" smtClean="0"/>
              <a:t>6/21/21</a:t>
            </a:fld>
            <a:endParaRPr lang="en-US"/>
          </a:p>
        </p:txBody>
      </p:sp>
      <p:sp>
        <p:nvSpPr>
          <p:cNvPr id="5" name="Footer Placeholder 4"/>
          <p:cNvSpPr>
            <a:spLocks noGrp="1"/>
          </p:cNvSpPr>
          <p:nvPr>
            <p:ph type="ftr" sz="quarter" idx="11"/>
          </p:nvPr>
        </p:nvSpPr>
        <p:spPr/>
        <p:txBody>
          <a:bodyPr/>
          <a:lstStyle/>
          <a:p>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Slide Number Placeholder 7"/>
          <p:cNvSpPr txBox="1">
            <a:spLocks/>
          </p:cNvSpPr>
          <p:nvPr userDrawn="1"/>
        </p:nvSpPr>
        <p:spPr>
          <a:xfrm>
            <a:off x="9348340" y="-13885"/>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CE5955F-DEAB-8D46-8E5A-06EE5F937BCD}" type="slidenum">
              <a:rPr lang="en-US" sz="1800" smtClean="0">
                <a:solidFill>
                  <a:schemeClr val="tx1"/>
                </a:solidFill>
              </a:rPr>
              <a:pPr/>
              <a:t>‹#›</a:t>
            </a:fld>
            <a:endParaRPr lang="en-US" sz="1200" dirty="0">
              <a:solidFill>
                <a:schemeClr val="tx1"/>
              </a:solidFill>
            </a:endParaRPr>
          </a:p>
        </p:txBody>
      </p:sp>
    </p:spTree>
    <p:extLst>
      <p:ext uri="{BB962C8B-B14F-4D97-AF65-F5344CB8AC3E}">
        <p14:creationId xmlns:p14="http://schemas.microsoft.com/office/powerpoint/2010/main" val="260346615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5B95DB-2787-4740-9268-5B2245F831BB}" type="datetime1">
              <a:rPr lang="en-US" smtClean="0"/>
              <a:t>6/21/21</a:t>
            </a:fld>
            <a:endParaRPr lang="en-US"/>
          </a:p>
        </p:txBody>
      </p:sp>
      <p:sp>
        <p:nvSpPr>
          <p:cNvPr id="6" name="Footer Placeholder 5"/>
          <p:cNvSpPr>
            <a:spLocks noGrp="1"/>
          </p:cNvSpPr>
          <p:nvPr>
            <p:ph type="ftr" sz="quarter" idx="11"/>
          </p:nvPr>
        </p:nvSpPr>
        <p:spPr/>
        <p:txBody>
          <a:bodyPr/>
          <a:lstStyle/>
          <a:p>
            <a:endParaRPr lang="en-US"/>
          </a:p>
        </p:txBody>
      </p:sp>
      <p:sp>
        <p:nvSpPr>
          <p:cNvPr id="8" name="Slide Number Placeholder 7"/>
          <p:cNvSpPr txBox="1">
            <a:spLocks/>
          </p:cNvSpPr>
          <p:nvPr userDrawn="1"/>
        </p:nvSpPr>
        <p:spPr>
          <a:xfrm>
            <a:off x="9348340" y="-13885"/>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CE5955F-DEAB-8D46-8E5A-06EE5F937BCD}" type="slidenum">
              <a:rPr lang="en-US" sz="1800" b="1" smtClean="0"/>
              <a:pPr/>
              <a:t>‹#›</a:t>
            </a:fld>
            <a:endParaRPr lang="en-US" sz="1200" b="1" dirty="0"/>
          </a:p>
        </p:txBody>
      </p:sp>
    </p:spTree>
    <p:extLst>
      <p:ext uri="{BB962C8B-B14F-4D97-AF65-F5344CB8AC3E}">
        <p14:creationId xmlns:p14="http://schemas.microsoft.com/office/powerpoint/2010/main" val="1243974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7C6F19-11A3-454D-8553-C1C93D325171}" type="datetime1">
              <a:rPr lang="en-US" smtClean="0"/>
              <a:t>6/21/21</a:t>
            </a:fld>
            <a:endParaRPr lang="en-US"/>
          </a:p>
        </p:txBody>
      </p:sp>
      <p:sp>
        <p:nvSpPr>
          <p:cNvPr id="8" name="Footer Placeholder 7"/>
          <p:cNvSpPr>
            <a:spLocks noGrp="1"/>
          </p:cNvSpPr>
          <p:nvPr>
            <p:ph type="ftr" sz="quarter" idx="11"/>
          </p:nvPr>
        </p:nvSpPr>
        <p:spPr/>
        <p:txBody>
          <a:bodyPr/>
          <a:lstStyle/>
          <a:p>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Slide Number Placeholder 7"/>
          <p:cNvSpPr txBox="1">
            <a:spLocks/>
          </p:cNvSpPr>
          <p:nvPr userDrawn="1"/>
        </p:nvSpPr>
        <p:spPr>
          <a:xfrm>
            <a:off x="9348340" y="-13885"/>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CE5955F-DEAB-8D46-8E5A-06EE5F937BCD}" type="slidenum">
              <a:rPr lang="en-US" sz="1800" b="1" smtClean="0"/>
              <a:pPr/>
              <a:t>‹#›</a:t>
            </a:fld>
            <a:endParaRPr lang="en-US" sz="1200" b="1" dirty="0"/>
          </a:p>
        </p:txBody>
      </p:sp>
    </p:spTree>
    <p:extLst>
      <p:ext uri="{BB962C8B-B14F-4D97-AF65-F5344CB8AC3E}">
        <p14:creationId xmlns:p14="http://schemas.microsoft.com/office/powerpoint/2010/main" val="794132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95D1-13C5-0F42-B3C8-8F0C495F6D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FC5A15-19D4-3049-87C0-D550802A71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7B53AD-4AA3-3F43-97EB-71FC556E0173}"/>
              </a:ext>
            </a:extLst>
          </p:cNvPr>
          <p:cNvSpPr>
            <a:spLocks noGrp="1"/>
          </p:cNvSpPr>
          <p:nvPr>
            <p:ph type="dt" sz="half" idx="10"/>
          </p:nvPr>
        </p:nvSpPr>
        <p:spPr/>
        <p:txBody>
          <a:bodyPr/>
          <a:lstStyle/>
          <a:p>
            <a:fld id="{A1888DCB-2955-3F47-857A-B1F6786FE431}" type="datetimeFigureOut">
              <a:rPr lang="en-US" smtClean="0"/>
              <a:t>6/21/21</a:t>
            </a:fld>
            <a:endParaRPr lang="en-US"/>
          </a:p>
        </p:txBody>
      </p:sp>
      <p:sp>
        <p:nvSpPr>
          <p:cNvPr id="5" name="Footer Placeholder 4">
            <a:extLst>
              <a:ext uri="{FF2B5EF4-FFF2-40B4-BE49-F238E27FC236}">
                <a16:creationId xmlns:a16="http://schemas.microsoft.com/office/drawing/2014/main" id="{598B11C3-BCC5-8B42-A692-B95E3ED2D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6C310-F47C-8840-8F68-0E2FFBABB972}"/>
              </a:ext>
            </a:extLst>
          </p:cNvPr>
          <p:cNvSpPr>
            <a:spLocks noGrp="1"/>
          </p:cNvSpPr>
          <p:nvPr>
            <p:ph type="sldNum" sz="quarter" idx="12"/>
          </p:nvPr>
        </p:nvSpPr>
        <p:spPr/>
        <p:txBody>
          <a:bodyPr/>
          <a:lstStyle/>
          <a:p>
            <a:fld id="{20C96553-1923-B140-8D5E-232A02E67E5A}" type="slidenum">
              <a:rPr lang="en-US" smtClean="0"/>
              <a:t>‹#›</a:t>
            </a:fld>
            <a:endParaRPr lang="en-US"/>
          </a:p>
        </p:txBody>
      </p:sp>
    </p:spTree>
    <p:extLst>
      <p:ext uri="{BB962C8B-B14F-4D97-AF65-F5344CB8AC3E}">
        <p14:creationId xmlns:p14="http://schemas.microsoft.com/office/powerpoint/2010/main" val="2870430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262318-2F7E-E94E-BD3C-DEBF0A0B80C0}" type="datetime1">
              <a:rPr lang="en-US" smtClean="0"/>
              <a:t>6/21/21</a:t>
            </a:fld>
            <a:endParaRPr lang="en-US"/>
          </a:p>
        </p:txBody>
      </p:sp>
      <p:sp>
        <p:nvSpPr>
          <p:cNvPr id="4" name="Footer Placeholder 3"/>
          <p:cNvSpPr>
            <a:spLocks noGrp="1"/>
          </p:cNvSpPr>
          <p:nvPr>
            <p:ph type="ftr" sz="quarter" idx="11"/>
          </p:nvPr>
        </p:nvSpPr>
        <p:spPr/>
        <p:txBody>
          <a:bodyPr/>
          <a:lstStyle/>
          <a:p>
            <a:endParaRPr lang="en-US"/>
          </a:p>
        </p:txBody>
      </p:sp>
      <p:sp>
        <p:nvSpPr>
          <p:cNvPr id="6" name="Slide Number Placeholder 7"/>
          <p:cNvSpPr txBox="1">
            <a:spLocks/>
          </p:cNvSpPr>
          <p:nvPr userDrawn="1"/>
        </p:nvSpPr>
        <p:spPr>
          <a:xfrm>
            <a:off x="9348340" y="-13885"/>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CE5955F-DEAB-8D46-8E5A-06EE5F937BCD}" type="slidenum">
              <a:rPr lang="en-US" sz="1800" b="1" smtClean="0"/>
              <a:pPr/>
              <a:t>‹#›</a:t>
            </a:fld>
            <a:endParaRPr lang="en-US" sz="1200" b="1" dirty="0"/>
          </a:p>
        </p:txBody>
      </p:sp>
    </p:spTree>
    <p:extLst>
      <p:ext uri="{BB962C8B-B14F-4D97-AF65-F5344CB8AC3E}">
        <p14:creationId xmlns:p14="http://schemas.microsoft.com/office/powerpoint/2010/main" val="29429705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70C9F5-35DE-884F-9ADA-B6CADE7BE680}" type="datetime1">
              <a:rPr lang="en-US" smtClean="0"/>
              <a:t>6/21/21</a:t>
            </a:fld>
            <a:endParaRPr lang="en-US"/>
          </a:p>
        </p:txBody>
      </p:sp>
      <p:sp>
        <p:nvSpPr>
          <p:cNvPr id="3" name="Footer Placeholder 2"/>
          <p:cNvSpPr>
            <a:spLocks noGrp="1"/>
          </p:cNvSpPr>
          <p:nvPr>
            <p:ph type="ftr" sz="quarter" idx="11"/>
          </p:nvPr>
        </p:nvSpPr>
        <p:spPr/>
        <p:txBody>
          <a:bodyPr/>
          <a:lstStyle/>
          <a:p>
            <a:endParaRPr lang="en-US"/>
          </a:p>
        </p:txBody>
      </p:sp>
      <p:sp>
        <p:nvSpPr>
          <p:cNvPr id="5" name="Slide Number Placeholder 7"/>
          <p:cNvSpPr txBox="1">
            <a:spLocks/>
          </p:cNvSpPr>
          <p:nvPr userDrawn="1"/>
        </p:nvSpPr>
        <p:spPr>
          <a:xfrm>
            <a:off x="9348340" y="-13885"/>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CE5955F-DEAB-8D46-8E5A-06EE5F937BCD}" type="slidenum">
              <a:rPr lang="en-US" sz="1800" b="1" smtClean="0"/>
              <a:pPr/>
              <a:t>‹#›</a:t>
            </a:fld>
            <a:endParaRPr lang="en-US" sz="1200" b="1" dirty="0"/>
          </a:p>
        </p:txBody>
      </p:sp>
    </p:spTree>
    <p:extLst>
      <p:ext uri="{BB962C8B-B14F-4D97-AF65-F5344CB8AC3E}">
        <p14:creationId xmlns:p14="http://schemas.microsoft.com/office/powerpoint/2010/main" val="8432942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777492-73C1-F44D-8FF1-0E93FE58D2A8}" type="datetime1">
              <a:rPr lang="en-US" smtClean="0"/>
              <a:t>6/21/21</a:t>
            </a:fld>
            <a:endParaRPr lang="en-US"/>
          </a:p>
        </p:txBody>
      </p:sp>
      <p:sp>
        <p:nvSpPr>
          <p:cNvPr id="6" name="Footer Placeholder 5"/>
          <p:cNvSpPr>
            <a:spLocks noGrp="1"/>
          </p:cNvSpPr>
          <p:nvPr>
            <p:ph type="ftr" sz="quarter" idx="11"/>
          </p:nvPr>
        </p:nvSpPr>
        <p:spPr/>
        <p:txBody>
          <a:bodyPr/>
          <a:lstStyle/>
          <a:p>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Slide Number Placeholder 7"/>
          <p:cNvSpPr txBox="1">
            <a:spLocks/>
          </p:cNvSpPr>
          <p:nvPr userDrawn="1"/>
        </p:nvSpPr>
        <p:spPr>
          <a:xfrm>
            <a:off x="9348340" y="-13885"/>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CE5955F-DEAB-8D46-8E5A-06EE5F937BCD}" type="slidenum">
              <a:rPr lang="en-US" sz="1800" b="1" smtClean="0"/>
              <a:pPr/>
              <a:t>‹#›</a:t>
            </a:fld>
            <a:endParaRPr lang="en-US" sz="1200" b="1" dirty="0"/>
          </a:p>
        </p:txBody>
      </p:sp>
    </p:spTree>
    <p:extLst>
      <p:ext uri="{BB962C8B-B14F-4D97-AF65-F5344CB8AC3E}">
        <p14:creationId xmlns:p14="http://schemas.microsoft.com/office/powerpoint/2010/main" val="2083314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573592-8B99-A945-9A9C-985B5E6C10D2}" type="datetime1">
              <a:rPr lang="en-US" smtClean="0"/>
              <a:t>6/21/21</a:t>
            </a:fld>
            <a:endParaRPr lang="en-US"/>
          </a:p>
        </p:txBody>
      </p:sp>
      <p:sp>
        <p:nvSpPr>
          <p:cNvPr id="6" name="Footer Placeholder 5"/>
          <p:cNvSpPr>
            <a:spLocks noGrp="1"/>
          </p:cNvSpPr>
          <p:nvPr>
            <p:ph type="ftr" sz="quarter" idx="11"/>
          </p:nvPr>
        </p:nvSpPr>
        <p:spPr/>
        <p:txBody>
          <a:bodyPr/>
          <a:lstStyle/>
          <a:p>
            <a:endParaRPr lang="en-US"/>
          </a:p>
        </p:txBody>
      </p:sp>
      <p:sp>
        <p:nvSpPr>
          <p:cNvPr id="8" name="Slide Number Placeholder 7"/>
          <p:cNvSpPr txBox="1">
            <a:spLocks/>
          </p:cNvSpPr>
          <p:nvPr userDrawn="1"/>
        </p:nvSpPr>
        <p:spPr>
          <a:xfrm>
            <a:off x="9348340" y="-13885"/>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CE5955F-DEAB-8D46-8E5A-06EE5F937BCD}" type="slidenum">
              <a:rPr lang="en-US" sz="1800" b="1" smtClean="0"/>
              <a:pPr/>
              <a:t>‹#›</a:t>
            </a:fld>
            <a:endParaRPr lang="en-US" sz="1200" b="1" dirty="0"/>
          </a:p>
        </p:txBody>
      </p:sp>
    </p:spTree>
    <p:extLst>
      <p:ext uri="{BB962C8B-B14F-4D97-AF65-F5344CB8AC3E}">
        <p14:creationId xmlns:p14="http://schemas.microsoft.com/office/powerpoint/2010/main" val="34859492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BD69F7-9B2C-FE4C-B984-DDA4E356E2AE}" type="datetime1">
              <a:rPr lang="en-US" smtClean="0"/>
              <a:t>6/21/21</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7"/>
          <p:cNvSpPr txBox="1">
            <a:spLocks/>
          </p:cNvSpPr>
          <p:nvPr userDrawn="1"/>
        </p:nvSpPr>
        <p:spPr>
          <a:xfrm>
            <a:off x="9348340" y="-13885"/>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CE5955F-DEAB-8D46-8E5A-06EE5F937BCD}" type="slidenum">
              <a:rPr lang="en-US" sz="1800" b="1" smtClean="0"/>
              <a:pPr/>
              <a:t>‹#›</a:t>
            </a:fld>
            <a:endParaRPr lang="en-US" sz="1200" b="1" dirty="0"/>
          </a:p>
        </p:txBody>
      </p:sp>
    </p:spTree>
    <p:extLst>
      <p:ext uri="{BB962C8B-B14F-4D97-AF65-F5344CB8AC3E}">
        <p14:creationId xmlns:p14="http://schemas.microsoft.com/office/powerpoint/2010/main" val="8925878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3DB9D3-E9B2-774A-AF34-7998FE6EDC76}" type="datetime1">
              <a:rPr lang="en-US" smtClean="0"/>
              <a:t>6/21/21</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7"/>
          <p:cNvSpPr txBox="1">
            <a:spLocks/>
          </p:cNvSpPr>
          <p:nvPr userDrawn="1"/>
        </p:nvSpPr>
        <p:spPr>
          <a:xfrm>
            <a:off x="9348340" y="-13885"/>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CE5955F-DEAB-8D46-8E5A-06EE5F937BCD}" type="slidenum">
              <a:rPr lang="en-US" sz="1800" b="1" smtClean="0"/>
              <a:pPr/>
              <a:t>‹#›</a:t>
            </a:fld>
            <a:endParaRPr lang="en-US" sz="1200" b="1" dirty="0"/>
          </a:p>
        </p:txBody>
      </p:sp>
    </p:spTree>
    <p:extLst>
      <p:ext uri="{BB962C8B-B14F-4D97-AF65-F5344CB8AC3E}">
        <p14:creationId xmlns:p14="http://schemas.microsoft.com/office/powerpoint/2010/main" val="26111053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quarter" idx="1"/>
          </p:nvPr>
        </p:nvSpPr>
        <p:spPr>
          <a:xfrm>
            <a:off x="609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609600" y="6245225"/>
            <a:ext cx="2844800" cy="476250"/>
          </a:xfrm>
          <a:prstGeom prst="rect">
            <a:avLst/>
          </a:prstGeom>
        </p:spPr>
        <p:txBody>
          <a:bodyPr/>
          <a:lstStyle>
            <a:lvl1pPr>
              <a:defRPr>
                <a:cs typeface="+mn-cs"/>
              </a:defRPr>
            </a:lvl1pPr>
          </a:lstStyle>
          <a:p>
            <a:pPr>
              <a:defRPr/>
            </a:pPr>
            <a:endParaRPr lang="en-US"/>
          </a:p>
        </p:txBody>
      </p:sp>
      <p:sp>
        <p:nvSpPr>
          <p:cNvPr id="8" name="Rectangle 5"/>
          <p:cNvSpPr>
            <a:spLocks noGrp="1" noChangeArrowheads="1"/>
          </p:cNvSpPr>
          <p:nvPr>
            <p:ph type="ftr" sz="quarter" idx="11"/>
          </p:nvPr>
        </p:nvSpPr>
        <p:spPr>
          <a:xfrm>
            <a:off x="4165600" y="6245225"/>
            <a:ext cx="3860800" cy="476250"/>
          </a:xfrm>
          <a:prstGeom prst="rect">
            <a:avLst/>
          </a:prstGeom>
        </p:spPr>
        <p:txBody>
          <a:bodyPr/>
          <a:lstStyle>
            <a:lvl1pPr>
              <a:defRPr>
                <a:cs typeface="+mn-cs"/>
              </a:defRPr>
            </a:lvl1pPr>
          </a:lstStyle>
          <a:p>
            <a:pPr>
              <a:defRPr/>
            </a:pPr>
            <a:r>
              <a:rPr lang="en-US"/>
              <a:t>USAID CBA &amp; Economics of Mitigation</a:t>
            </a:r>
          </a:p>
        </p:txBody>
      </p:sp>
      <p:sp>
        <p:nvSpPr>
          <p:cNvPr id="9" name="Rectangle 6"/>
          <p:cNvSpPr>
            <a:spLocks noGrp="1" noChangeArrowheads="1"/>
          </p:cNvSpPr>
          <p:nvPr>
            <p:ph type="sldNum" sz="quarter" idx="12"/>
          </p:nvPr>
        </p:nvSpPr>
        <p:spPr>
          <a:xfrm>
            <a:off x="8737600" y="6245225"/>
            <a:ext cx="2844800" cy="476250"/>
          </a:xfrm>
          <a:prstGeom prst="rect">
            <a:avLst/>
          </a:prstGeom>
        </p:spPr>
        <p:txBody>
          <a:bodyPr/>
          <a:lstStyle>
            <a:lvl1pPr>
              <a:defRPr>
                <a:cs typeface="+mn-cs"/>
              </a:defRPr>
            </a:lvl1pPr>
          </a:lstStyle>
          <a:p>
            <a:pPr>
              <a:defRPr/>
            </a:pPr>
            <a:fld id="{2D7B7C95-020E-4152-8E88-0D2AB52F876E}" type="slidenum">
              <a:rPr lang="en-US"/>
              <a:pPr>
                <a:defRPr/>
              </a:pPr>
              <a:t>‹#›</a:t>
            </a:fld>
            <a:endParaRPr lang="en-US"/>
          </a:p>
        </p:txBody>
      </p:sp>
    </p:spTree>
    <p:extLst>
      <p:ext uri="{BB962C8B-B14F-4D97-AF65-F5344CB8AC3E}">
        <p14:creationId xmlns:p14="http://schemas.microsoft.com/office/powerpoint/2010/main" val="35263193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Mai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3DCAECD-DFBB-CC4A-B95D-81502D4A2D70}"/>
              </a:ext>
            </a:extLst>
          </p:cNvPr>
          <p:cNvSpPr>
            <a:spLocks noChangeArrowheads="1"/>
          </p:cNvSpPr>
          <p:nvPr/>
        </p:nvSpPr>
        <p:spPr bwMode="auto">
          <a:xfrm>
            <a:off x="1" y="6409267"/>
            <a:ext cx="12206817" cy="457200"/>
          </a:xfrm>
          <a:prstGeom prst="rect">
            <a:avLst/>
          </a:prstGeom>
          <a:solidFill>
            <a:srgbClr val="8C1515"/>
          </a:solidFill>
          <a:ln w="9525">
            <a:solidFill>
              <a:srgbClr val="8C1515"/>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sz="2400" dirty="0">
              <a:solidFill>
                <a:schemeClr val="lt1"/>
              </a:solidFill>
              <a:latin typeface="Arial"/>
              <a:ea typeface="+mn-ea"/>
            </a:endParaRPr>
          </a:p>
        </p:txBody>
      </p:sp>
      <p:pic>
        <p:nvPicPr>
          <p:cNvPr id="6" name="Picture 14" title="Stanford University">
            <a:extLst>
              <a:ext uri="{FF2B5EF4-FFF2-40B4-BE49-F238E27FC236}">
                <a16:creationId xmlns:a16="http://schemas.microsoft.com/office/drawing/2014/main" id="{EBA0DC15-C5F6-8946-8B96-77FE2AF76D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0867"/>
            <a:ext cx="2061633" cy="2518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
            <a:extLst>
              <a:ext uri="{FF2B5EF4-FFF2-40B4-BE49-F238E27FC236}">
                <a16:creationId xmlns:a16="http://schemas.microsoft.com/office/drawing/2014/main" id="{BE544D03-D334-5B45-8FBF-99FBA0C046A7}"/>
              </a:ext>
            </a:extLst>
          </p:cNvPr>
          <p:cNvSpPr>
            <a:spLocks noGrp="1"/>
          </p:cNvSpPr>
          <p:nvPr>
            <p:ph type="title"/>
          </p:nvPr>
        </p:nvSpPr>
        <p:spPr>
          <a:xfrm>
            <a:off x="602731" y="95250"/>
            <a:ext cx="10631843" cy="628476"/>
          </a:xfrm>
          <a:prstGeom prst="rect">
            <a:avLst/>
          </a:prstGeom>
        </p:spPr>
        <p:txBody>
          <a:bodyPr/>
          <a:lstStyle>
            <a:lvl1pPr algn="ctr">
              <a:defRPr sz="3200">
                <a:solidFill>
                  <a:schemeClr val="bg2"/>
                </a:solidFill>
              </a:defRPr>
            </a:lvl1pPr>
          </a:lstStyle>
          <a:p>
            <a:r>
              <a:rPr lang="en-US" dirty="0"/>
              <a:t>Click to edit Master title style</a:t>
            </a:r>
          </a:p>
        </p:txBody>
      </p:sp>
      <p:sp>
        <p:nvSpPr>
          <p:cNvPr id="9" name="Content Placeholder 6">
            <a:extLst>
              <a:ext uri="{FF2B5EF4-FFF2-40B4-BE49-F238E27FC236}">
                <a16:creationId xmlns:a16="http://schemas.microsoft.com/office/drawing/2014/main" id="{CFA8408F-7D8D-1B44-9F37-D092DFBA0D18}"/>
              </a:ext>
            </a:extLst>
          </p:cNvPr>
          <p:cNvSpPr>
            <a:spLocks noGrp="1"/>
          </p:cNvSpPr>
          <p:nvPr>
            <p:ph sz="quarter" idx="10"/>
          </p:nvPr>
        </p:nvSpPr>
        <p:spPr>
          <a:xfrm>
            <a:off x="612251" y="827441"/>
            <a:ext cx="10622328" cy="5478110"/>
          </a:xfrm>
        </p:spPr>
        <p:txBody>
          <a:bodyPr/>
          <a:lstStyle>
            <a:lvl2pPr marL="0" indent="0">
              <a:buFont typeface="Arial"/>
              <a:buNone/>
              <a:defRPr baseline="0"/>
            </a:lvl2pPr>
            <a:lvl3pPr marL="459306" indent="0">
              <a:buNone/>
              <a:defRPr/>
            </a:lvl3pPr>
            <a:lvl4pPr marL="916493" indent="0">
              <a:buNone/>
              <a:defRPr/>
            </a:lvl4pPr>
            <a:lvl5pPr marL="1375799" indent="0">
              <a:buNone/>
              <a:defRPr/>
            </a:lvl5pPr>
          </a:lstStyle>
          <a:p>
            <a:pPr lvl="0"/>
            <a:r>
              <a:rPr lang="en-US" dirty="0"/>
              <a:t>Click to edit Master text styles</a:t>
            </a:r>
          </a:p>
        </p:txBody>
      </p:sp>
    </p:spTree>
    <p:extLst>
      <p:ext uri="{BB962C8B-B14F-4D97-AF65-F5344CB8AC3E}">
        <p14:creationId xmlns:p14="http://schemas.microsoft.com/office/powerpoint/2010/main" val="3932169587"/>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FB1876-38F0-4D4D-A307-3A0CAE395719}"/>
              </a:ext>
            </a:extLst>
          </p:cNvPr>
          <p:cNvSpPr>
            <a:spLocks noChangeArrowheads="1"/>
          </p:cNvSpPr>
          <p:nvPr/>
        </p:nvSpPr>
        <p:spPr bwMode="auto">
          <a:xfrm>
            <a:off x="1" y="6409267"/>
            <a:ext cx="12206817" cy="457200"/>
          </a:xfrm>
          <a:prstGeom prst="rect">
            <a:avLst/>
          </a:prstGeom>
          <a:solidFill>
            <a:srgbClr val="8C1515"/>
          </a:solidFill>
          <a:ln w="9525">
            <a:solidFill>
              <a:srgbClr val="8C1515"/>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sz="2400" dirty="0">
              <a:solidFill>
                <a:schemeClr val="lt1"/>
              </a:solidFill>
              <a:latin typeface="Arial"/>
              <a:ea typeface="+mn-ea"/>
            </a:endParaRPr>
          </a:p>
        </p:txBody>
      </p:sp>
      <p:pic>
        <p:nvPicPr>
          <p:cNvPr id="6" name="Picture 14" title="Stanford University">
            <a:extLst>
              <a:ext uri="{FF2B5EF4-FFF2-40B4-BE49-F238E27FC236}">
                <a16:creationId xmlns:a16="http://schemas.microsoft.com/office/drawing/2014/main" id="{5A28D59C-E22A-974E-A256-55F5606BC4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0867"/>
            <a:ext cx="2061633" cy="2518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09600" y="2390023"/>
            <a:ext cx="10972800" cy="824631"/>
          </a:xfrm>
          <a:prstGeom prst="rect">
            <a:avLst/>
          </a:prstGeom>
        </p:spPr>
        <p:txBody>
          <a:bodyPr>
            <a:noAutofit/>
          </a:bodyPr>
          <a:lstStyle>
            <a:lvl1pPr algn="ctr">
              <a:defRPr sz="4800">
                <a:solidFill>
                  <a:schemeClr val="tx1"/>
                </a:solidFill>
              </a:defRPr>
            </a:lvl1pPr>
          </a:lstStyle>
          <a:p>
            <a:r>
              <a:rPr lang="en-US" dirty="0"/>
              <a:t>Click to edit Master title style</a:t>
            </a:r>
          </a:p>
        </p:txBody>
      </p:sp>
      <p:sp>
        <p:nvSpPr>
          <p:cNvPr id="12" name="Text Placeholder 33"/>
          <p:cNvSpPr>
            <a:spLocks noGrp="1"/>
          </p:cNvSpPr>
          <p:nvPr>
            <p:ph type="body" sz="quarter" idx="18"/>
          </p:nvPr>
        </p:nvSpPr>
        <p:spPr>
          <a:xfrm>
            <a:off x="2137834" y="4798696"/>
            <a:ext cx="8079317" cy="274320"/>
          </a:xfrm>
          <a:prstGeom prst="rect">
            <a:avLst/>
          </a:prstGeom>
        </p:spPr>
        <p:txBody>
          <a:bodyPr wrap="none" anchor="ctr" anchorCtr="1">
            <a:noAutofit/>
          </a:bodyPr>
          <a:lstStyle>
            <a:lvl1pPr algn="ctr">
              <a:buNone/>
              <a:defRPr sz="24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609600" y="3214654"/>
            <a:ext cx="10972800" cy="615863"/>
          </a:xfrm>
          <a:prstGeom prst="rect">
            <a:avLst/>
          </a:prstGeom>
        </p:spPr>
        <p:txBody>
          <a:bodyPr>
            <a:noAutofit/>
          </a:bodyPr>
          <a:lstStyle>
            <a:lvl1pPr marL="0" indent="0" algn="ctr">
              <a:buNone/>
              <a:defRPr sz="2800" cap="small" spc="400">
                <a:solidFill>
                  <a:srgbClr val="A4001D"/>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04404708"/>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1274237" y="1211580"/>
            <a:ext cx="10267951"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0481098"/>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60F91-D85C-3345-9DD8-9C9DA6F4AC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2C00C7-8337-494D-A71D-4847E9492E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6FE059-CCCB-1A4D-8C76-02374345F86F}"/>
              </a:ext>
            </a:extLst>
          </p:cNvPr>
          <p:cNvSpPr>
            <a:spLocks noGrp="1"/>
          </p:cNvSpPr>
          <p:nvPr>
            <p:ph type="dt" sz="half" idx="10"/>
          </p:nvPr>
        </p:nvSpPr>
        <p:spPr/>
        <p:txBody>
          <a:bodyPr/>
          <a:lstStyle/>
          <a:p>
            <a:fld id="{A1888DCB-2955-3F47-857A-B1F6786FE431}" type="datetimeFigureOut">
              <a:rPr lang="en-US" smtClean="0"/>
              <a:t>6/21/21</a:t>
            </a:fld>
            <a:endParaRPr lang="en-US"/>
          </a:p>
        </p:txBody>
      </p:sp>
      <p:sp>
        <p:nvSpPr>
          <p:cNvPr id="5" name="Footer Placeholder 4">
            <a:extLst>
              <a:ext uri="{FF2B5EF4-FFF2-40B4-BE49-F238E27FC236}">
                <a16:creationId xmlns:a16="http://schemas.microsoft.com/office/drawing/2014/main" id="{14F02095-477B-D54E-ABFE-4F2B85A97F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CE30EA-BFC0-924E-83D1-BCF94FCECBB1}"/>
              </a:ext>
            </a:extLst>
          </p:cNvPr>
          <p:cNvSpPr>
            <a:spLocks noGrp="1"/>
          </p:cNvSpPr>
          <p:nvPr>
            <p:ph type="sldNum" sz="quarter" idx="12"/>
          </p:nvPr>
        </p:nvSpPr>
        <p:spPr/>
        <p:txBody>
          <a:bodyPr/>
          <a:lstStyle/>
          <a:p>
            <a:fld id="{20C96553-1923-B140-8D5E-232A02E67E5A}" type="slidenum">
              <a:rPr lang="en-US" smtClean="0"/>
              <a:t>‹#›</a:t>
            </a:fld>
            <a:endParaRPr lang="en-US"/>
          </a:p>
        </p:txBody>
      </p:sp>
    </p:spTree>
    <p:extLst>
      <p:ext uri="{BB962C8B-B14F-4D97-AF65-F5344CB8AC3E}">
        <p14:creationId xmlns:p14="http://schemas.microsoft.com/office/powerpoint/2010/main" val="39095346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830753"/>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5" name="Slide Number Placeholder 22">
            <a:extLst>
              <a:ext uri="{FF2B5EF4-FFF2-40B4-BE49-F238E27FC236}">
                <a16:creationId xmlns:a16="http://schemas.microsoft.com/office/drawing/2014/main" id="{95D5499F-9805-F34C-8EF1-0701A246D02B}"/>
              </a:ext>
            </a:extLst>
          </p:cNvPr>
          <p:cNvSpPr txBox="1">
            <a:spLocks/>
          </p:cNvSpPr>
          <p:nvPr/>
        </p:nvSpPr>
        <p:spPr>
          <a:xfrm>
            <a:off x="80433" y="10584"/>
            <a:ext cx="609600" cy="609600"/>
          </a:xfrm>
          <a:prstGeom prst="rect">
            <a:avLst/>
          </a:prstGeom>
        </p:spPr>
        <p:txBody>
          <a:bodyPr wrap="none" lIns="60960" tIns="0" rIns="60960" bIns="0" anchor="ctr" anchorCtr="1"/>
          <a:lstStyle>
            <a:lvl1pPr eaLnBrk="0" hangingPunct="0">
              <a:defRPr sz="2400">
                <a:solidFill>
                  <a:schemeClr val="tx1"/>
                </a:solidFill>
                <a:latin typeface="Source Sans Pro" panose="020B0503030403020204" pitchFamily="34" charset="0"/>
                <a:ea typeface="ＭＳ Ｐゴシック" panose="020B0600070205080204" pitchFamily="34" charset="-128"/>
              </a:defRPr>
            </a:lvl1pPr>
            <a:lvl2pPr marL="742950" indent="-285750" eaLnBrk="0" hangingPunct="0">
              <a:defRPr sz="2400">
                <a:solidFill>
                  <a:schemeClr val="tx1"/>
                </a:solidFill>
                <a:latin typeface="Source Sans Pro" panose="020B0503030403020204" pitchFamily="34" charset="0"/>
                <a:ea typeface="ＭＳ Ｐゴシック" panose="020B0600070205080204" pitchFamily="34" charset="-128"/>
              </a:defRPr>
            </a:lvl2pPr>
            <a:lvl3pPr marL="1143000" indent="-228600" eaLnBrk="0" hangingPunct="0">
              <a:defRPr sz="2400">
                <a:solidFill>
                  <a:schemeClr val="tx1"/>
                </a:solidFill>
                <a:latin typeface="Source Sans Pro" panose="020B0503030403020204" pitchFamily="34" charset="0"/>
                <a:ea typeface="ＭＳ Ｐゴシック" panose="020B0600070205080204" pitchFamily="34" charset="-128"/>
              </a:defRPr>
            </a:lvl3pPr>
            <a:lvl4pPr marL="1600200" indent="-228600" eaLnBrk="0" hangingPunct="0">
              <a:defRPr sz="2400">
                <a:solidFill>
                  <a:schemeClr val="tx1"/>
                </a:solidFill>
                <a:latin typeface="Source Sans Pro" panose="020B0503030403020204" pitchFamily="34" charset="0"/>
                <a:ea typeface="ＭＳ Ｐゴシック" panose="020B0600070205080204" pitchFamily="34" charset="-128"/>
              </a:defRPr>
            </a:lvl4pPr>
            <a:lvl5pPr marL="2057400" indent="-228600" eaLnBrk="0" hangingPunct="0">
              <a:defRPr sz="2400">
                <a:solidFill>
                  <a:schemeClr val="tx1"/>
                </a:solidFill>
                <a:latin typeface="Source Sans Pro" panose="020B0503030403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9pPr>
          </a:lstStyle>
          <a:p>
            <a:pPr algn="ctr" eaLnBrk="1" hangingPunct="1"/>
            <a:fld id="{2E11BAAC-F270-C24C-84B2-3BA394618D0B}" type="slidenum">
              <a:rPr lang="en-US" altLang="en-US" sz="1333">
                <a:solidFill>
                  <a:srgbClr val="7F7F7F"/>
                </a:solidFill>
                <a:latin typeface="Arial" panose="020B0604020202020204" pitchFamily="34" charset="0"/>
              </a:rPr>
              <a:pPr algn="ctr" eaLnBrk="1" hangingPunct="1"/>
              <a:t>‹#›</a:t>
            </a:fld>
            <a:endParaRPr lang="en-US" altLang="en-US" sz="1333">
              <a:solidFill>
                <a:srgbClr val="7F7F7F"/>
              </a:solidFill>
              <a:latin typeface="Arial" panose="020B0604020202020204" pitchFamily="34" charset="0"/>
            </a:endParaRPr>
          </a:p>
        </p:txBody>
      </p:sp>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1265770" y="1211580"/>
            <a:ext cx="5050367"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6502400" y="1211580"/>
            <a:ext cx="5039784"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7839976"/>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1265036" y="1211581"/>
            <a:ext cx="10277149" cy="2422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1265770" y="3788418"/>
            <a:ext cx="10276417" cy="2422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335448"/>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1265770" y="1211580"/>
            <a:ext cx="5050367"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6502400" y="1211582"/>
            <a:ext cx="5039784" cy="2430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6502400" y="3783329"/>
            <a:ext cx="5039784" cy="24403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8990396"/>
      </p:ext>
    </p:extLst>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1265770" y="1211582"/>
            <a:ext cx="5050367" cy="2430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1274237" y="3787484"/>
            <a:ext cx="5041900" cy="2436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6502400" y="1211582"/>
            <a:ext cx="5039784" cy="2430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6502400" y="3787484"/>
            <a:ext cx="5039784" cy="2436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3283623"/>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7425" y="283525"/>
            <a:ext cx="10277149" cy="650699"/>
          </a:xfrm>
          <a:prstGeom prst="rect">
            <a:avLst/>
          </a:prstGeom>
        </p:spPr>
        <p:txBody>
          <a:bodyPr/>
          <a:lstStyle>
            <a:lvl1pPr algn="l">
              <a:defRPr sz="3200">
                <a:solidFill>
                  <a:schemeClr val="tx1"/>
                </a:solidFill>
                <a:latin typeface="Futura Medium" panose="020B0602020204020303" pitchFamily="34" charset="-79"/>
                <a:cs typeface="Futura Medium" panose="020B0602020204020303" pitchFamily="34" charset="-79"/>
              </a:defRPr>
            </a:lvl1pPr>
          </a:lstStyle>
          <a:p>
            <a:r>
              <a:rPr lang="en-US" dirty="0"/>
              <a:t>Click to edit Master title style</a:t>
            </a:r>
          </a:p>
        </p:txBody>
      </p:sp>
      <p:sp>
        <p:nvSpPr>
          <p:cNvPr id="7" name="Content Placeholder 6"/>
          <p:cNvSpPr>
            <a:spLocks noGrp="1"/>
          </p:cNvSpPr>
          <p:nvPr>
            <p:ph sz="quarter" idx="10"/>
          </p:nvPr>
        </p:nvSpPr>
        <p:spPr>
          <a:xfrm>
            <a:off x="957425" y="1240915"/>
            <a:ext cx="10267951" cy="5012056"/>
          </a:xfrm>
        </p:spPr>
        <p:txBody>
          <a:bodyPr>
            <a:normAutofit/>
          </a:bodyPr>
          <a:lstStyle>
            <a:lvl1pPr marL="0" indent="0">
              <a:buNone/>
              <a:defRPr sz="2400">
                <a:latin typeface="Futura Medium" panose="020B0602020204020303" pitchFamily="34" charset="-79"/>
                <a:cs typeface="Futura Medium" panose="020B0602020204020303" pitchFamily="34" charset="-79"/>
              </a:defRPr>
            </a:lvl1pPr>
            <a:lvl2pPr marL="0" indent="0">
              <a:buFont typeface="Arial"/>
              <a:buNone/>
              <a:defRPr baseline="0"/>
            </a:lvl2pPr>
            <a:lvl3pPr marL="459306" indent="0">
              <a:buNone/>
              <a:defRPr/>
            </a:lvl3pPr>
            <a:lvl4pPr marL="916493" indent="0">
              <a:buNone/>
              <a:defRPr/>
            </a:lvl4pPr>
            <a:lvl5pPr marL="1375799" indent="0">
              <a:buNone/>
              <a:defRPr/>
            </a:lvl5pPr>
          </a:lstStyle>
          <a:p>
            <a:pPr lvl="0"/>
            <a:r>
              <a:rPr lang="en-US" dirty="0"/>
              <a:t>Click to edit Master text styles</a:t>
            </a:r>
          </a:p>
        </p:txBody>
      </p:sp>
    </p:spTree>
    <p:extLst>
      <p:ext uri="{BB962C8B-B14F-4D97-AF65-F5344CB8AC3E}">
        <p14:creationId xmlns:p14="http://schemas.microsoft.com/office/powerpoint/2010/main" val="1552506380"/>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B1E0-7C6D-9B44-9CA3-03F053B845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F900F3-DE7A-5846-A746-F5783F93A1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BEFA3A-A65D-B044-8B7F-D06EF27598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214B1F-4D44-F541-A490-4B086873E74C}"/>
              </a:ext>
            </a:extLst>
          </p:cNvPr>
          <p:cNvSpPr>
            <a:spLocks noGrp="1"/>
          </p:cNvSpPr>
          <p:nvPr>
            <p:ph type="dt" sz="half" idx="10"/>
          </p:nvPr>
        </p:nvSpPr>
        <p:spPr/>
        <p:txBody>
          <a:bodyPr/>
          <a:lstStyle/>
          <a:p>
            <a:fld id="{A1888DCB-2955-3F47-857A-B1F6786FE431}" type="datetimeFigureOut">
              <a:rPr lang="en-US" smtClean="0"/>
              <a:t>6/21/21</a:t>
            </a:fld>
            <a:endParaRPr lang="en-US"/>
          </a:p>
        </p:txBody>
      </p:sp>
      <p:sp>
        <p:nvSpPr>
          <p:cNvPr id="6" name="Footer Placeholder 5">
            <a:extLst>
              <a:ext uri="{FF2B5EF4-FFF2-40B4-BE49-F238E27FC236}">
                <a16:creationId xmlns:a16="http://schemas.microsoft.com/office/drawing/2014/main" id="{DD497D10-30A2-9C44-8F4B-97AA60A8A6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897442-CE42-7148-80AF-17C9342F3C5C}"/>
              </a:ext>
            </a:extLst>
          </p:cNvPr>
          <p:cNvSpPr>
            <a:spLocks noGrp="1"/>
          </p:cNvSpPr>
          <p:nvPr>
            <p:ph type="sldNum" sz="quarter" idx="12"/>
          </p:nvPr>
        </p:nvSpPr>
        <p:spPr/>
        <p:txBody>
          <a:bodyPr/>
          <a:lstStyle/>
          <a:p>
            <a:fld id="{20C96553-1923-B140-8D5E-232A02E67E5A}" type="slidenum">
              <a:rPr lang="en-US" smtClean="0"/>
              <a:t>‹#›</a:t>
            </a:fld>
            <a:endParaRPr lang="en-US"/>
          </a:p>
        </p:txBody>
      </p:sp>
    </p:spTree>
    <p:extLst>
      <p:ext uri="{BB962C8B-B14F-4D97-AF65-F5344CB8AC3E}">
        <p14:creationId xmlns:p14="http://schemas.microsoft.com/office/powerpoint/2010/main" val="2755310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3344C-51A8-4340-B52B-EC35387787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C25F19-FAEC-6D4D-9F2C-FDF358DF5B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A1D718-6421-3E45-A4D7-BC739EA8E4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8EDF21-38B9-8847-BB74-C6FD423FC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852155-920B-A34F-9738-CD45F2B793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B1A12F-9776-7646-8FC6-5DC43EB985D5}"/>
              </a:ext>
            </a:extLst>
          </p:cNvPr>
          <p:cNvSpPr>
            <a:spLocks noGrp="1"/>
          </p:cNvSpPr>
          <p:nvPr>
            <p:ph type="dt" sz="half" idx="10"/>
          </p:nvPr>
        </p:nvSpPr>
        <p:spPr/>
        <p:txBody>
          <a:bodyPr/>
          <a:lstStyle/>
          <a:p>
            <a:fld id="{A1888DCB-2955-3F47-857A-B1F6786FE431}" type="datetimeFigureOut">
              <a:rPr lang="en-US" smtClean="0"/>
              <a:t>6/21/21</a:t>
            </a:fld>
            <a:endParaRPr lang="en-US"/>
          </a:p>
        </p:txBody>
      </p:sp>
      <p:sp>
        <p:nvSpPr>
          <p:cNvPr id="8" name="Footer Placeholder 7">
            <a:extLst>
              <a:ext uri="{FF2B5EF4-FFF2-40B4-BE49-F238E27FC236}">
                <a16:creationId xmlns:a16="http://schemas.microsoft.com/office/drawing/2014/main" id="{725FD85D-BA79-B947-B034-6B130B4E31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D66B12-5684-8044-9E74-F320023D62CD}"/>
              </a:ext>
            </a:extLst>
          </p:cNvPr>
          <p:cNvSpPr>
            <a:spLocks noGrp="1"/>
          </p:cNvSpPr>
          <p:nvPr>
            <p:ph type="sldNum" sz="quarter" idx="12"/>
          </p:nvPr>
        </p:nvSpPr>
        <p:spPr/>
        <p:txBody>
          <a:bodyPr/>
          <a:lstStyle/>
          <a:p>
            <a:fld id="{20C96553-1923-B140-8D5E-232A02E67E5A}" type="slidenum">
              <a:rPr lang="en-US" smtClean="0"/>
              <a:t>‹#›</a:t>
            </a:fld>
            <a:endParaRPr lang="en-US"/>
          </a:p>
        </p:txBody>
      </p:sp>
    </p:spTree>
    <p:extLst>
      <p:ext uri="{BB962C8B-B14F-4D97-AF65-F5344CB8AC3E}">
        <p14:creationId xmlns:p14="http://schemas.microsoft.com/office/powerpoint/2010/main" val="1137763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02309-C4F8-7F46-A4EB-51A9F0FC6D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692688-7E6B-2F4B-825F-A1DFC7AC8935}"/>
              </a:ext>
            </a:extLst>
          </p:cNvPr>
          <p:cNvSpPr>
            <a:spLocks noGrp="1"/>
          </p:cNvSpPr>
          <p:nvPr>
            <p:ph type="dt" sz="half" idx="10"/>
          </p:nvPr>
        </p:nvSpPr>
        <p:spPr/>
        <p:txBody>
          <a:bodyPr/>
          <a:lstStyle/>
          <a:p>
            <a:fld id="{A1888DCB-2955-3F47-857A-B1F6786FE431}" type="datetimeFigureOut">
              <a:rPr lang="en-US" smtClean="0"/>
              <a:t>6/21/21</a:t>
            </a:fld>
            <a:endParaRPr lang="en-US"/>
          </a:p>
        </p:txBody>
      </p:sp>
      <p:sp>
        <p:nvSpPr>
          <p:cNvPr id="4" name="Footer Placeholder 3">
            <a:extLst>
              <a:ext uri="{FF2B5EF4-FFF2-40B4-BE49-F238E27FC236}">
                <a16:creationId xmlns:a16="http://schemas.microsoft.com/office/drawing/2014/main" id="{7942F3BC-79BD-9D4A-BF92-6D59BD06E7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5520BE-99C4-4247-BABC-271713AA65C0}"/>
              </a:ext>
            </a:extLst>
          </p:cNvPr>
          <p:cNvSpPr>
            <a:spLocks noGrp="1"/>
          </p:cNvSpPr>
          <p:nvPr>
            <p:ph type="sldNum" sz="quarter" idx="12"/>
          </p:nvPr>
        </p:nvSpPr>
        <p:spPr/>
        <p:txBody>
          <a:bodyPr/>
          <a:lstStyle/>
          <a:p>
            <a:fld id="{20C96553-1923-B140-8D5E-232A02E67E5A}" type="slidenum">
              <a:rPr lang="en-US" smtClean="0"/>
              <a:t>‹#›</a:t>
            </a:fld>
            <a:endParaRPr lang="en-US"/>
          </a:p>
        </p:txBody>
      </p:sp>
    </p:spTree>
    <p:extLst>
      <p:ext uri="{BB962C8B-B14F-4D97-AF65-F5344CB8AC3E}">
        <p14:creationId xmlns:p14="http://schemas.microsoft.com/office/powerpoint/2010/main" val="212498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D33E92-603F-F84B-869F-8708BC423219}"/>
              </a:ext>
            </a:extLst>
          </p:cNvPr>
          <p:cNvSpPr>
            <a:spLocks noGrp="1"/>
          </p:cNvSpPr>
          <p:nvPr>
            <p:ph type="dt" sz="half" idx="10"/>
          </p:nvPr>
        </p:nvSpPr>
        <p:spPr/>
        <p:txBody>
          <a:bodyPr/>
          <a:lstStyle/>
          <a:p>
            <a:fld id="{A1888DCB-2955-3F47-857A-B1F6786FE431}" type="datetimeFigureOut">
              <a:rPr lang="en-US" smtClean="0"/>
              <a:t>6/21/21</a:t>
            </a:fld>
            <a:endParaRPr lang="en-US"/>
          </a:p>
        </p:txBody>
      </p:sp>
      <p:sp>
        <p:nvSpPr>
          <p:cNvPr id="3" name="Footer Placeholder 2">
            <a:extLst>
              <a:ext uri="{FF2B5EF4-FFF2-40B4-BE49-F238E27FC236}">
                <a16:creationId xmlns:a16="http://schemas.microsoft.com/office/drawing/2014/main" id="{70A1FE51-0D3C-0549-BE96-8956B20DD1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B20C1E-DC1F-5742-BE8A-DDA67251955F}"/>
              </a:ext>
            </a:extLst>
          </p:cNvPr>
          <p:cNvSpPr>
            <a:spLocks noGrp="1"/>
          </p:cNvSpPr>
          <p:nvPr>
            <p:ph type="sldNum" sz="quarter" idx="12"/>
          </p:nvPr>
        </p:nvSpPr>
        <p:spPr/>
        <p:txBody>
          <a:bodyPr/>
          <a:lstStyle/>
          <a:p>
            <a:fld id="{20C96553-1923-B140-8D5E-232A02E67E5A}" type="slidenum">
              <a:rPr lang="en-US" smtClean="0"/>
              <a:t>‹#›</a:t>
            </a:fld>
            <a:endParaRPr lang="en-US"/>
          </a:p>
        </p:txBody>
      </p:sp>
    </p:spTree>
    <p:extLst>
      <p:ext uri="{BB962C8B-B14F-4D97-AF65-F5344CB8AC3E}">
        <p14:creationId xmlns:p14="http://schemas.microsoft.com/office/powerpoint/2010/main" val="4109352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E5B57-6F02-264E-8641-31AE077970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8E63CA-06F2-684C-8278-46A1B83AE3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27AE6B-229D-0147-A2FD-5C3911596A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60E233-2E0D-974E-95B8-4F6BD7F5EC90}"/>
              </a:ext>
            </a:extLst>
          </p:cNvPr>
          <p:cNvSpPr>
            <a:spLocks noGrp="1"/>
          </p:cNvSpPr>
          <p:nvPr>
            <p:ph type="dt" sz="half" idx="10"/>
          </p:nvPr>
        </p:nvSpPr>
        <p:spPr/>
        <p:txBody>
          <a:bodyPr/>
          <a:lstStyle/>
          <a:p>
            <a:fld id="{A1888DCB-2955-3F47-857A-B1F6786FE431}" type="datetimeFigureOut">
              <a:rPr lang="en-US" smtClean="0"/>
              <a:t>6/21/21</a:t>
            </a:fld>
            <a:endParaRPr lang="en-US"/>
          </a:p>
        </p:txBody>
      </p:sp>
      <p:sp>
        <p:nvSpPr>
          <p:cNvPr id="6" name="Footer Placeholder 5">
            <a:extLst>
              <a:ext uri="{FF2B5EF4-FFF2-40B4-BE49-F238E27FC236}">
                <a16:creationId xmlns:a16="http://schemas.microsoft.com/office/drawing/2014/main" id="{D18EA2B9-3A41-5543-9C9C-61AA2C4448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4A939A-D192-9143-A91D-1C46BD236801}"/>
              </a:ext>
            </a:extLst>
          </p:cNvPr>
          <p:cNvSpPr>
            <a:spLocks noGrp="1"/>
          </p:cNvSpPr>
          <p:nvPr>
            <p:ph type="sldNum" sz="quarter" idx="12"/>
          </p:nvPr>
        </p:nvSpPr>
        <p:spPr/>
        <p:txBody>
          <a:bodyPr/>
          <a:lstStyle/>
          <a:p>
            <a:fld id="{20C96553-1923-B140-8D5E-232A02E67E5A}" type="slidenum">
              <a:rPr lang="en-US" smtClean="0"/>
              <a:t>‹#›</a:t>
            </a:fld>
            <a:endParaRPr lang="en-US"/>
          </a:p>
        </p:txBody>
      </p:sp>
    </p:spTree>
    <p:extLst>
      <p:ext uri="{BB962C8B-B14F-4D97-AF65-F5344CB8AC3E}">
        <p14:creationId xmlns:p14="http://schemas.microsoft.com/office/powerpoint/2010/main" val="2614815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1CF9A-2B61-F94A-8617-7EE9A4FF1C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00D9F8-4D6E-AB4D-90E4-5E774DEA6F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46F920-36C7-4448-A0D1-69EFF4546E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CB97F1-1063-554C-BDB8-7A40C5D0FB18}"/>
              </a:ext>
            </a:extLst>
          </p:cNvPr>
          <p:cNvSpPr>
            <a:spLocks noGrp="1"/>
          </p:cNvSpPr>
          <p:nvPr>
            <p:ph type="dt" sz="half" idx="10"/>
          </p:nvPr>
        </p:nvSpPr>
        <p:spPr/>
        <p:txBody>
          <a:bodyPr/>
          <a:lstStyle/>
          <a:p>
            <a:fld id="{A1888DCB-2955-3F47-857A-B1F6786FE431}" type="datetimeFigureOut">
              <a:rPr lang="en-US" smtClean="0"/>
              <a:t>6/21/21</a:t>
            </a:fld>
            <a:endParaRPr lang="en-US"/>
          </a:p>
        </p:txBody>
      </p:sp>
      <p:sp>
        <p:nvSpPr>
          <p:cNvPr id="6" name="Footer Placeholder 5">
            <a:extLst>
              <a:ext uri="{FF2B5EF4-FFF2-40B4-BE49-F238E27FC236}">
                <a16:creationId xmlns:a16="http://schemas.microsoft.com/office/drawing/2014/main" id="{6DDF477B-9524-7840-B762-E94CF902BD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E071DA-DF08-9946-BB3A-C246AC75A06A}"/>
              </a:ext>
            </a:extLst>
          </p:cNvPr>
          <p:cNvSpPr>
            <a:spLocks noGrp="1"/>
          </p:cNvSpPr>
          <p:nvPr>
            <p:ph type="sldNum" sz="quarter" idx="12"/>
          </p:nvPr>
        </p:nvSpPr>
        <p:spPr/>
        <p:txBody>
          <a:bodyPr/>
          <a:lstStyle/>
          <a:p>
            <a:fld id="{20C96553-1923-B140-8D5E-232A02E67E5A}" type="slidenum">
              <a:rPr lang="en-US" smtClean="0"/>
              <a:t>‹#›</a:t>
            </a:fld>
            <a:endParaRPr lang="en-US"/>
          </a:p>
        </p:txBody>
      </p:sp>
    </p:spTree>
    <p:extLst>
      <p:ext uri="{BB962C8B-B14F-4D97-AF65-F5344CB8AC3E}">
        <p14:creationId xmlns:p14="http://schemas.microsoft.com/office/powerpoint/2010/main" val="1211012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image" Target="../media/image3.emf"/><Relationship Id="rId5" Type="http://schemas.openxmlformats.org/officeDocument/2006/relationships/slideLayout" Target="../slideLayouts/slideLayout31.xml"/><Relationship Id="rId10" Type="http://schemas.openxmlformats.org/officeDocument/2006/relationships/theme" Target="../theme/theme4.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C7E78A-41E5-AC4F-9B4C-D53B574A52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462F4D-1529-EE41-81E3-D62BC61D5F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F250EB-88EF-2847-8230-A26B18E3F5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888DCB-2955-3F47-857A-B1F6786FE431}" type="datetimeFigureOut">
              <a:rPr lang="en-US" smtClean="0"/>
              <a:t>6/21/21</a:t>
            </a:fld>
            <a:endParaRPr lang="en-US"/>
          </a:p>
        </p:txBody>
      </p:sp>
      <p:sp>
        <p:nvSpPr>
          <p:cNvPr id="5" name="Footer Placeholder 4">
            <a:extLst>
              <a:ext uri="{FF2B5EF4-FFF2-40B4-BE49-F238E27FC236}">
                <a16:creationId xmlns:a16="http://schemas.microsoft.com/office/drawing/2014/main" id="{AE3C670F-ED2A-484C-BE0F-5A9D218F91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A59A27-B4CD-1B41-A2DD-B105775D89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C96553-1923-B140-8D5E-232A02E67E5A}" type="slidenum">
              <a:rPr lang="en-US" smtClean="0"/>
              <a:t>‹#›</a:t>
            </a:fld>
            <a:endParaRPr lang="en-US"/>
          </a:p>
        </p:txBody>
      </p:sp>
    </p:spTree>
    <p:extLst>
      <p:ext uri="{BB962C8B-B14F-4D97-AF65-F5344CB8AC3E}">
        <p14:creationId xmlns:p14="http://schemas.microsoft.com/office/powerpoint/2010/main" val="18049123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sp>
        <p:nvSpPr>
          <p:cNvPr id="23" name="Google Shape;23;p20"/>
          <p:cNvSpPr txBox="1"/>
          <p:nvPr/>
        </p:nvSpPr>
        <p:spPr>
          <a:xfrm>
            <a:off x="0" y="0"/>
            <a:ext cx="609600" cy="6866467"/>
          </a:xfrm>
          <a:prstGeom prst="rect">
            <a:avLst/>
          </a:prstGeom>
          <a:solidFill>
            <a:srgbClr val="8C1515"/>
          </a:solidFill>
          <a:ln w="9525" cap="flat" cmpd="sng">
            <a:solidFill>
              <a:srgbClr val="8C1515"/>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0" i="0" u="none" strike="noStrike" cap="none">
              <a:solidFill>
                <a:schemeClr val="dk1"/>
              </a:solidFill>
              <a:latin typeface="Source Sans Pro"/>
              <a:ea typeface="Source Sans Pro"/>
              <a:cs typeface="Source Sans Pro"/>
              <a:sym typeface="Source Sans Pro"/>
            </a:endParaRPr>
          </a:p>
        </p:txBody>
      </p:sp>
      <p:pic>
        <p:nvPicPr>
          <p:cNvPr id="24" name="Google Shape;24;p20" title="Stanford University"/>
          <p:cNvPicPr preferRelativeResize="0"/>
          <p:nvPr/>
        </p:nvPicPr>
        <p:blipFill rotWithShape="1">
          <a:blip r:embed="rId4">
            <a:alphaModFix/>
          </a:blip>
          <a:srcRect/>
          <a:stretch/>
        </p:blipFill>
        <p:spPr>
          <a:xfrm>
            <a:off x="9495368" y="6474884"/>
            <a:ext cx="2061633" cy="254000"/>
          </a:xfrm>
          <a:prstGeom prst="rect">
            <a:avLst/>
          </a:prstGeom>
          <a:noFill/>
          <a:ln>
            <a:noFill/>
          </a:ln>
        </p:spPr>
      </p:pic>
      <p:sp>
        <p:nvSpPr>
          <p:cNvPr id="25" name="Google Shape;25;p20"/>
          <p:cNvSpPr txBox="1"/>
          <p:nvPr/>
        </p:nvSpPr>
        <p:spPr>
          <a:xfrm>
            <a:off x="80433" y="10583"/>
            <a:ext cx="609600" cy="609600"/>
          </a:xfrm>
          <a:prstGeom prst="rect">
            <a:avLst/>
          </a:prstGeom>
          <a:noFill/>
          <a:ln>
            <a:noFill/>
          </a:ln>
        </p:spPr>
        <p:txBody>
          <a:bodyPr spcFirstLastPara="1" wrap="square" lIns="60933" tIns="0" rIns="60933" bIns="0" anchor="ctr" anchorCtr="1">
            <a:noAutofit/>
          </a:bodyPr>
          <a:lstStyle/>
          <a:p>
            <a:pPr marL="0" marR="0" lvl="0" indent="0" algn="ctr" rtl="0">
              <a:lnSpc>
                <a:spcPct val="100000"/>
              </a:lnSpc>
              <a:spcBef>
                <a:spcPts val="0"/>
              </a:spcBef>
              <a:spcAft>
                <a:spcPts val="0"/>
              </a:spcAft>
              <a:buClr>
                <a:srgbClr val="7F7F7F"/>
              </a:buClr>
              <a:buSzPts val="1000"/>
              <a:buFont typeface="Arial"/>
              <a:buNone/>
            </a:pPr>
            <a:fld id="{00000000-1234-1234-1234-123412341234}" type="slidenum">
              <a:rPr lang="en-US" sz="1333" b="0" i="0" u="none" strike="noStrike" cap="none">
                <a:solidFill>
                  <a:srgbClr val="7F7F7F"/>
                </a:solidFill>
                <a:latin typeface="Arial"/>
                <a:ea typeface="Arial"/>
                <a:cs typeface="Arial"/>
                <a:sym typeface="Arial"/>
              </a:rPr>
              <a:pPr marL="0" marR="0" lvl="0" indent="0" algn="ctr" rtl="0">
                <a:lnSpc>
                  <a:spcPct val="100000"/>
                </a:lnSpc>
                <a:spcBef>
                  <a:spcPts val="0"/>
                </a:spcBef>
                <a:spcAft>
                  <a:spcPts val="0"/>
                </a:spcAft>
                <a:buClr>
                  <a:srgbClr val="7F7F7F"/>
                </a:buClr>
                <a:buSzPts val="1000"/>
                <a:buFont typeface="Arial"/>
                <a:buNone/>
              </a:pPr>
              <a:t>‹#›</a:t>
            </a:fld>
            <a:endParaRPr sz="1867" b="0" i="0" u="none" strike="noStrike" cap="none">
              <a:solidFill>
                <a:srgbClr val="000000"/>
              </a:solidFill>
              <a:latin typeface="Arial"/>
              <a:ea typeface="Arial"/>
              <a:cs typeface="Arial"/>
              <a:sym typeface="Arial"/>
            </a:endParaRPr>
          </a:p>
        </p:txBody>
      </p:sp>
      <p:sp>
        <p:nvSpPr>
          <p:cNvPr id="26" name="Google Shape;26;p20"/>
          <p:cNvSpPr txBox="1">
            <a:spLocks noGrp="1"/>
          </p:cNvSpPr>
          <p:nvPr>
            <p:ph type="title"/>
          </p:nvPr>
        </p:nvSpPr>
        <p:spPr>
          <a:xfrm>
            <a:off x="1265767" y="478367"/>
            <a:ext cx="10276416" cy="651933"/>
          </a:xfrm>
          <a:prstGeom prst="rect">
            <a:avLst/>
          </a:prstGeom>
          <a:noFill/>
          <a:ln>
            <a:noFill/>
          </a:ln>
        </p:spPr>
        <p:txBody>
          <a:bodyPr spcFirstLastPara="1" wrap="square" lIns="0" tIns="45700" rIns="91425" bIns="45700" anchor="b" anchorCtr="0">
            <a:noAutofit/>
          </a:bodyPr>
          <a:lstStyle>
            <a:lvl1pPr marR="0" lvl="0"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Arial"/>
                <a:ea typeface="Arial"/>
                <a:cs typeface="Arial"/>
                <a:sym typeface="Arial"/>
              </a:defRPr>
            </a:lvl1pPr>
            <a:lvl2pPr marR="0" lvl="1"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Arial"/>
                <a:ea typeface="Arial"/>
                <a:cs typeface="Arial"/>
                <a:sym typeface="Arial"/>
              </a:defRPr>
            </a:lvl2pPr>
            <a:lvl3pPr marR="0" lvl="2"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Arial"/>
                <a:ea typeface="Arial"/>
                <a:cs typeface="Arial"/>
                <a:sym typeface="Arial"/>
              </a:defRPr>
            </a:lvl3pPr>
            <a:lvl4pPr marR="0" lvl="3"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Arial"/>
                <a:ea typeface="Arial"/>
                <a:cs typeface="Arial"/>
                <a:sym typeface="Arial"/>
              </a:defRPr>
            </a:lvl4pPr>
            <a:lvl5pPr marR="0" lvl="4"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Arial"/>
                <a:ea typeface="Arial"/>
                <a:cs typeface="Arial"/>
                <a:sym typeface="Arial"/>
              </a:defRPr>
            </a:lvl5pPr>
            <a:lvl6pPr marR="0" lvl="5"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6pPr>
            <a:lvl7pPr marR="0" lvl="6"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7pPr>
            <a:lvl8pPr marR="0" lvl="7"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8pPr>
            <a:lvl9pPr marR="0" lvl="8" algn="l" rtl="0">
              <a:lnSpc>
                <a:spcPct val="85000"/>
              </a:lnSpc>
              <a:spcBef>
                <a:spcPts val="0"/>
              </a:spcBef>
              <a:spcAft>
                <a:spcPts val="0"/>
              </a:spcAft>
              <a:buClr>
                <a:srgbClr val="000000"/>
              </a:buClr>
              <a:buSzPts val="1400"/>
              <a:buFont typeface="Arial"/>
              <a:buNone/>
              <a:defRPr sz="2400" b="0" i="0" u="none" strike="noStrike" cap="none">
                <a:solidFill>
                  <a:schemeClr val="lt2"/>
                </a:solidFill>
                <a:latin typeface="Source Sans Pro SemiBold"/>
                <a:ea typeface="Source Sans Pro SemiBold"/>
                <a:cs typeface="Source Sans Pro SemiBold"/>
                <a:sym typeface="Source Sans Pro SemiBold"/>
              </a:defRPr>
            </a:lvl9pPr>
          </a:lstStyle>
          <a:p>
            <a:endParaRPr/>
          </a:p>
        </p:txBody>
      </p:sp>
      <p:sp>
        <p:nvSpPr>
          <p:cNvPr id="27" name="Google Shape;27;p20"/>
          <p:cNvSpPr txBox="1">
            <a:spLocks noGrp="1"/>
          </p:cNvSpPr>
          <p:nvPr>
            <p:ph type="body" idx="1"/>
          </p:nvPr>
        </p:nvSpPr>
        <p:spPr>
          <a:xfrm>
            <a:off x="1265767" y="1204383"/>
            <a:ext cx="10276416" cy="5018616"/>
          </a:xfrm>
          <a:prstGeom prst="rect">
            <a:avLst/>
          </a:prstGeom>
          <a:noFill/>
          <a:ln>
            <a:noFill/>
          </a:ln>
        </p:spPr>
        <p:txBody>
          <a:bodyPr spcFirstLastPara="1" wrap="square" lIns="0" tIns="45700" rIns="0" bIns="45700" anchor="t" anchorCtr="0">
            <a:normAutofit/>
          </a:bodyPr>
          <a:lstStyle>
            <a:lvl1pPr marL="457200" marR="0" lvl="0"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100000"/>
              </a:lnSpc>
              <a:spcBef>
                <a:spcPts val="360"/>
              </a:spcBef>
              <a:spcAft>
                <a:spcPts val="0"/>
              </a:spcAft>
              <a:buClr>
                <a:schemeClr val="lt2"/>
              </a:buClr>
              <a:buSzPts val="1800"/>
              <a:buFont typeface="Noto Sans Symbols"/>
              <a:buChar char="▪"/>
              <a:defRPr sz="1800" b="0" i="0" u="none" strike="noStrike" cap="none">
                <a:solidFill>
                  <a:srgbClr val="595959"/>
                </a:solidFill>
                <a:latin typeface="Arial"/>
                <a:ea typeface="Arial"/>
                <a:cs typeface="Arial"/>
                <a:sym typeface="Arial"/>
              </a:defRPr>
            </a:lvl2pPr>
            <a:lvl3pPr marL="1371600" marR="0" lvl="2" indent="-345186" algn="l" rtl="0">
              <a:lnSpc>
                <a:spcPct val="100000"/>
              </a:lnSpc>
              <a:spcBef>
                <a:spcPts val="360"/>
              </a:spcBef>
              <a:spcAft>
                <a:spcPts val="0"/>
              </a:spcAft>
              <a:buClr>
                <a:schemeClr val="lt2"/>
              </a:buClr>
              <a:buSzPts val="1836"/>
              <a:buFont typeface="Source Sans Pro"/>
              <a:buChar char="›"/>
              <a:defRPr sz="1800" b="0" i="0" u="none" strike="noStrike" cap="none">
                <a:solidFill>
                  <a:srgbClr val="595959"/>
                </a:solidFill>
                <a:latin typeface="Arial"/>
                <a:ea typeface="Arial"/>
                <a:cs typeface="Arial"/>
                <a:sym typeface="Arial"/>
              </a:defRPr>
            </a:lvl3pPr>
            <a:lvl4pPr marL="1828800" marR="0" lvl="3" indent="-342900" algn="l" rtl="0">
              <a:lnSpc>
                <a:spcPct val="100000"/>
              </a:lnSpc>
              <a:spcBef>
                <a:spcPts val="360"/>
              </a:spcBef>
              <a:spcAft>
                <a:spcPts val="0"/>
              </a:spcAft>
              <a:buClr>
                <a:schemeClr val="lt2"/>
              </a:buClr>
              <a:buSzPts val="1800"/>
              <a:buFont typeface="Arial"/>
              <a:buChar char="•"/>
              <a:defRPr sz="1800" b="0" i="0" u="none" strike="noStrike" cap="none">
                <a:solidFill>
                  <a:srgbClr val="595959"/>
                </a:solidFill>
                <a:latin typeface="Arial"/>
                <a:ea typeface="Arial"/>
                <a:cs typeface="Arial"/>
                <a:sym typeface="Arial"/>
              </a:defRPr>
            </a:lvl4pPr>
            <a:lvl5pPr marL="2286000" marR="0" lvl="4" indent="-342900" algn="l" rtl="0">
              <a:lnSpc>
                <a:spcPct val="100000"/>
              </a:lnSpc>
              <a:spcBef>
                <a:spcPts val="360"/>
              </a:spcBef>
              <a:spcAft>
                <a:spcPts val="0"/>
              </a:spcAft>
              <a:buClr>
                <a:schemeClr val="lt2"/>
              </a:buClr>
              <a:buSzPts val="1800"/>
              <a:buFont typeface="Source Sans Pro"/>
              <a:buChar char="–"/>
              <a:defRPr sz="1800" b="0" i="0" u="none" strike="noStrike" cap="none">
                <a:solidFill>
                  <a:srgbClr val="595959"/>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504139180"/>
      </p:ext>
    </p:extLst>
  </p:cSld>
  <p:clrMap bg1="lt1" tx1="dk1" bg2="dk2" tx2="lt2" accent1="accent1" accent2="accent2" accent3="accent3" accent4="accent4" accent5="accent5" accent6="accent6" hlink="hlink" folHlink="folHlink"/>
  <p:sldLayoutIdLst>
    <p:sldLayoutId id="2147483663" r:id="rId1"/>
    <p:sldLayoutId id="2147483676" r:id="rId2"/>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47955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C12119A7-AA88-C049-AAD3-8B5B8A8C77B5}" type="datetime1">
              <a:rPr lang="en-US" smtClean="0"/>
              <a:t>6/21/21</a:t>
            </a:fld>
            <a:endParaRPr lang="en-US"/>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12" name="Rectangle 11"/>
          <p:cNvSpPr/>
          <p:nvPr userDrawn="1"/>
        </p:nvSpPr>
        <p:spPr>
          <a:xfrm rot="10800000" flipV="1">
            <a:off x="1" y="1"/>
            <a:ext cx="12206473" cy="345351"/>
          </a:xfrm>
          <a:prstGeom prst="rect">
            <a:avLst/>
          </a:prstGeom>
          <a:solidFill>
            <a:schemeClr val="accent1"/>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800" dirty="0"/>
          </a:p>
        </p:txBody>
      </p:sp>
      <p:sp>
        <p:nvSpPr>
          <p:cNvPr id="8" name="Slide Number Placeholder 7"/>
          <p:cNvSpPr>
            <a:spLocks noGrp="1"/>
          </p:cNvSpPr>
          <p:nvPr>
            <p:ph type="sldNum" sz="quarter" idx="4"/>
          </p:nvPr>
        </p:nvSpPr>
        <p:spPr>
          <a:xfrm>
            <a:off x="9348340" y="-13885"/>
            <a:ext cx="2844800" cy="365125"/>
          </a:xfrm>
          <a:prstGeom prst="rect">
            <a:avLst/>
          </a:prstGeom>
        </p:spPr>
        <p:txBody>
          <a:bodyPr vert="horz" lIns="91440" tIns="45720" rIns="91440" bIns="45720" rtlCol="0" anchor="ctr"/>
          <a:lstStyle>
            <a:lvl1pPr algn="r">
              <a:defRPr sz="1800" b="1">
                <a:solidFill>
                  <a:schemeClr val="bg1"/>
                </a:solidFill>
              </a:defRPr>
            </a:lvl1pPr>
          </a:lstStyle>
          <a:p>
            <a:fld id="{2CE5955F-DEAB-8D46-8E5A-06EE5F937BCD}" type="slidenum">
              <a:rPr lang="en-US" smtClean="0"/>
              <a:pPr/>
              <a:t>‹#›</a:t>
            </a:fld>
            <a:endParaRPr lang="en-US" dirty="0"/>
          </a:p>
        </p:txBody>
      </p:sp>
    </p:spTree>
    <p:extLst>
      <p:ext uri="{BB962C8B-B14F-4D97-AF65-F5344CB8AC3E}">
        <p14:creationId xmlns:p14="http://schemas.microsoft.com/office/powerpoint/2010/main" val="417408028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
            <a:extLst>
              <a:ext uri="{FF2B5EF4-FFF2-40B4-BE49-F238E27FC236}">
                <a16:creationId xmlns:a16="http://schemas.microsoft.com/office/drawing/2014/main" id="{F9D7548F-E89F-8340-8288-9E614692E3AB}"/>
              </a:ext>
            </a:extLst>
          </p:cNvPr>
          <p:cNvSpPr>
            <a:spLocks noGrp="1"/>
          </p:cNvSpPr>
          <p:nvPr>
            <p:ph type="title"/>
          </p:nvPr>
        </p:nvSpPr>
        <p:spPr bwMode="auto">
          <a:xfrm>
            <a:off x="1265767" y="478367"/>
            <a:ext cx="10276417" cy="651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a:t>Click to edit Master title style</a:t>
            </a:r>
            <a:endParaRPr lang="en-US" altLang="en-US" dirty="0"/>
          </a:p>
        </p:txBody>
      </p:sp>
      <p:sp>
        <p:nvSpPr>
          <p:cNvPr id="4" name="Text Placeholder 3">
            <a:extLst>
              <a:ext uri="{FF2B5EF4-FFF2-40B4-BE49-F238E27FC236}">
                <a16:creationId xmlns:a16="http://schemas.microsoft.com/office/drawing/2014/main" id="{943CB2CC-F0C5-D74A-AA6E-9CFDFCF8DF55}"/>
              </a:ext>
            </a:extLst>
          </p:cNvPr>
          <p:cNvSpPr>
            <a:spLocks noGrp="1"/>
          </p:cNvSpPr>
          <p:nvPr>
            <p:ph type="body" idx="1"/>
          </p:nvPr>
        </p:nvSpPr>
        <p:spPr>
          <a:xfrm>
            <a:off x="1265767" y="1204384"/>
            <a:ext cx="10276417" cy="5018616"/>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a:extLst>
              <a:ext uri="{FF2B5EF4-FFF2-40B4-BE49-F238E27FC236}">
                <a16:creationId xmlns:a16="http://schemas.microsoft.com/office/drawing/2014/main" id="{249A9C8A-FF44-EB41-85E2-F76E95DB5772}"/>
              </a:ext>
            </a:extLst>
          </p:cNvPr>
          <p:cNvSpPr>
            <a:spLocks noGrp="1"/>
          </p:cNvSpPr>
          <p:nvPr>
            <p:ph type="sldNum" sz="quarter" idx="4"/>
          </p:nvPr>
        </p:nvSpPr>
        <p:spPr>
          <a:xfrm>
            <a:off x="146051" y="6415618"/>
            <a:ext cx="1128183" cy="361949"/>
          </a:xfrm>
          <a:prstGeom prst="rect">
            <a:avLst/>
          </a:prstGeom>
        </p:spPr>
        <p:txBody>
          <a:bodyPr vert="horz" wrap="square" lIns="91440" tIns="45720" rIns="91440" bIns="45720" numCol="1" anchor="ctr" anchorCtr="0" compatLnSpc="1">
            <a:prstTxWarp prst="textNoShape">
              <a:avLst/>
            </a:prstTxWarp>
          </a:bodyPr>
          <a:lstStyle>
            <a:lvl1pPr>
              <a:defRPr sz="1333">
                <a:solidFill>
                  <a:schemeClr val="bg1"/>
                </a:solidFill>
                <a:latin typeface="Arial" panose="020B0604020202020204" pitchFamily="34" charset="0"/>
              </a:defRPr>
            </a:lvl1pPr>
          </a:lstStyle>
          <a:p>
            <a:fld id="{C49B9FAB-32B6-7047-986A-64E7CB5A6DB5}" type="slidenum">
              <a:rPr lang="en-US" smtClean="0"/>
              <a:t>‹#›</a:t>
            </a:fld>
            <a:endParaRPr lang="en-US"/>
          </a:p>
        </p:txBody>
      </p:sp>
      <p:sp>
        <p:nvSpPr>
          <p:cNvPr id="10" name="Rectangle 9">
            <a:extLst>
              <a:ext uri="{FF2B5EF4-FFF2-40B4-BE49-F238E27FC236}">
                <a16:creationId xmlns:a16="http://schemas.microsoft.com/office/drawing/2014/main" id="{6093DEDA-989C-B94E-A9D3-BB182619AE3C}"/>
              </a:ext>
            </a:extLst>
          </p:cNvPr>
          <p:cNvSpPr/>
          <p:nvPr/>
        </p:nvSpPr>
        <p:spPr>
          <a:xfrm>
            <a:off x="0" y="0"/>
            <a:ext cx="609600" cy="6866467"/>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dirty="0">
              <a:latin typeface="Arial"/>
            </a:endParaRPr>
          </a:p>
        </p:txBody>
      </p:sp>
      <p:pic>
        <p:nvPicPr>
          <p:cNvPr id="1030" name="Picture 10" title="Stanford University">
            <a:extLst>
              <a:ext uri="{FF2B5EF4-FFF2-40B4-BE49-F238E27FC236}">
                <a16:creationId xmlns:a16="http://schemas.microsoft.com/office/drawing/2014/main" id="{1E09B240-93BB-CF43-8EEB-8E43138905B8}"/>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495368" y="6474884"/>
            <a:ext cx="2061633"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6208814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Lst>
  <p:transition spd="slow">
    <p:fade/>
  </p:transition>
  <p:txStyles>
    <p:titleStyle>
      <a:lvl1pPr algn="l" defTabSz="609585" rtl="0" eaLnBrk="1" fontAlgn="base" hangingPunct="1">
        <a:lnSpc>
          <a:spcPct val="85000"/>
        </a:lnSpc>
        <a:spcBef>
          <a:spcPct val="0"/>
        </a:spcBef>
        <a:spcAft>
          <a:spcPct val="0"/>
        </a:spcAft>
        <a:defRPr sz="3200" kern="1200">
          <a:solidFill>
            <a:schemeClr val="bg2"/>
          </a:solidFill>
          <a:latin typeface="Source Sans Pro" panose="020B0503030403020204" pitchFamily="34" charset="0"/>
          <a:ea typeface="Source Sans Pro" panose="020B0503030403020204" pitchFamily="34" charset="0"/>
          <a:cs typeface="Source Sans Pro" panose="020B0503030403020204" pitchFamily="34" charset="0"/>
        </a:defRPr>
      </a:lvl1pPr>
      <a:lvl2pPr algn="l" defTabSz="609585" rtl="0" eaLnBrk="1" fontAlgn="base" hangingPunct="1">
        <a:lnSpc>
          <a:spcPct val="85000"/>
        </a:lnSpc>
        <a:spcBef>
          <a:spcPct val="0"/>
        </a:spcBef>
        <a:spcAft>
          <a:spcPct val="0"/>
        </a:spcAft>
        <a:defRPr sz="3200">
          <a:solidFill>
            <a:schemeClr val="bg2"/>
          </a:solidFill>
          <a:latin typeface="Arial" charset="0"/>
          <a:ea typeface="ＭＳ Ｐゴシック" charset="0"/>
          <a:cs typeface="ＭＳ Ｐゴシック" charset="0"/>
        </a:defRPr>
      </a:lvl2pPr>
      <a:lvl3pPr algn="l" defTabSz="609585" rtl="0" eaLnBrk="1" fontAlgn="base" hangingPunct="1">
        <a:lnSpc>
          <a:spcPct val="85000"/>
        </a:lnSpc>
        <a:spcBef>
          <a:spcPct val="0"/>
        </a:spcBef>
        <a:spcAft>
          <a:spcPct val="0"/>
        </a:spcAft>
        <a:defRPr sz="3200">
          <a:solidFill>
            <a:schemeClr val="bg2"/>
          </a:solidFill>
          <a:latin typeface="Arial" charset="0"/>
          <a:ea typeface="ＭＳ Ｐゴシック" charset="0"/>
          <a:cs typeface="ＭＳ Ｐゴシック" charset="0"/>
        </a:defRPr>
      </a:lvl3pPr>
      <a:lvl4pPr algn="l" defTabSz="609585" rtl="0" eaLnBrk="1" fontAlgn="base" hangingPunct="1">
        <a:lnSpc>
          <a:spcPct val="85000"/>
        </a:lnSpc>
        <a:spcBef>
          <a:spcPct val="0"/>
        </a:spcBef>
        <a:spcAft>
          <a:spcPct val="0"/>
        </a:spcAft>
        <a:defRPr sz="3200">
          <a:solidFill>
            <a:schemeClr val="bg2"/>
          </a:solidFill>
          <a:latin typeface="Arial" charset="0"/>
          <a:ea typeface="ＭＳ Ｐゴシック" charset="0"/>
          <a:cs typeface="ＭＳ Ｐゴシック" charset="0"/>
        </a:defRPr>
      </a:lvl4pPr>
      <a:lvl5pPr algn="l" defTabSz="609585" rtl="0" eaLnBrk="1" fontAlgn="base" hangingPunct="1">
        <a:lnSpc>
          <a:spcPct val="85000"/>
        </a:lnSpc>
        <a:spcBef>
          <a:spcPct val="0"/>
        </a:spcBef>
        <a:spcAft>
          <a:spcPct val="0"/>
        </a:spcAft>
        <a:defRPr sz="3200">
          <a:solidFill>
            <a:schemeClr val="bg2"/>
          </a:solidFill>
          <a:latin typeface="Arial" charset="0"/>
          <a:ea typeface="ＭＳ Ｐゴシック" charset="0"/>
          <a:cs typeface="ＭＳ Ｐゴシック" charset="0"/>
        </a:defRPr>
      </a:lvl5pPr>
      <a:lvl6pPr marL="609585" algn="l" defTabSz="609585" rtl="0" eaLnBrk="1" fontAlgn="base" hangingPunct="1">
        <a:lnSpc>
          <a:spcPct val="85000"/>
        </a:lnSpc>
        <a:spcBef>
          <a:spcPct val="0"/>
        </a:spcBef>
        <a:spcAft>
          <a:spcPct val="0"/>
        </a:spcAft>
        <a:defRPr sz="3200">
          <a:solidFill>
            <a:schemeClr val="bg2"/>
          </a:solidFill>
          <a:latin typeface="Source Sans Pro Semibold" charset="0"/>
          <a:ea typeface="ＭＳ Ｐゴシック" charset="0"/>
          <a:cs typeface="ＭＳ Ｐゴシック" charset="0"/>
        </a:defRPr>
      </a:lvl6pPr>
      <a:lvl7pPr marL="1219170" algn="l" defTabSz="609585" rtl="0" eaLnBrk="1" fontAlgn="base" hangingPunct="1">
        <a:lnSpc>
          <a:spcPct val="85000"/>
        </a:lnSpc>
        <a:spcBef>
          <a:spcPct val="0"/>
        </a:spcBef>
        <a:spcAft>
          <a:spcPct val="0"/>
        </a:spcAft>
        <a:defRPr sz="3200">
          <a:solidFill>
            <a:schemeClr val="bg2"/>
          </a:solidFill>
          <a:latin typeface="Source Sans Pro Semibold" charset="0"/>
          <a:ea typeface="ＭＳ Ｐゴシック" charset="0"/>
          <a:cs typeface="ＭＳ Ｐゴシック" charset="0"/>
        </a:defRPr>
      </a:lvl7pPr>
      <a:lvl8pPr marL="1828754" algn="l" defTabSz="609585" rtl="0" eaLnBrk="1" fontAlgn="base" hangingPunct="1">
        <a:lnSpc>
          <a:spcPct val="85000"/>
        </a:lnSpc>
        <a:spcBef>
          <a:spcPct val="0"/>
        </a:spcBef>
        <a:spcAft>
          <a:spcPct val="0"/>
        </a:spcAft>
        <a:defRPr sz="3200">
          <a:solidFill>
            <a:schemeClr val="bg2"/>
          </a:solidFill>
          <a:latin typeface="Source Sans Pro Semibold" charset="0"/>
          <a:ea typeface="ＭＳ Ｐゴシック" charset="0"/>
          <a:cs typeface="ＭＳ Ｐゴシック" charset="0"/>
        </a:defRPr>
      </a:lvl8pPr>
      <a:lvl9pPr marL="2438339" algn="l" defTabSz="609585" rtl="0" eaLnBrk="1" fontAlgn="base" hangingPunct="1">
        <a:lnSpc>
          <a:spcPct val="85000"/>
        </a:lnSpc>
        <a:spcBef>
          <a:spcPct val="0"/>
        </a:spcBef>
        <a:spcAft>
          <a:spcPct val="0"/>
        </a:spcAft>
        <a:defRPr sz="3200">
          <a:solidFill>
            <a:schemeClr val="bg2"/>
          </a:solidFill>
          <a:latin typeface="Source Sans Pro Semibold" charset="0"/>
          <a:ea typeface="ＭＳ Ｐゴシック" charset="0"/>
          <a:cs typeface="ＭＳ Ｐゴシック" charset="0"/>
        </a:defRPr>
      </a:lvl9pPr>
    </p:titleStyle>
    <p:bodyStyle>
      <a:lvl1pPr marL="457189" indent="-457189" algn="l" defTabSz="609585" rtl="0" eaLnBrk="1" fontAlgn="base" hangingPunct="1">
        <a:spcBef>
          <a:spcPct val="20000"/>
        </a:spcBef>
        <a:spcAft>
          <a:spcPct val="0"/>
        </a:spcAft>
        <a:buClr>
          <a:schemeClr val="bg2"/>
        </a:buClr>
        <a:buFont typeface="Wingdings" pitchFamily="2" charset="2"/>
        <a:defRPr kern="1200" spc="27">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385224" indent="-385224" algn="l" defTabSz="609585" rtl="0" eaLnBrk="1" fontAlgn="base" hangingPunct="1">
        <a:spcBef>
          <a:spcPct val="20000"/>
        </a:spcBef>
        <a:spcAft>
          <a:spcPct val="0"/>
        </a:spcAft>
        <a:buClr>
          <a:schemeClr val="bg2"/>
        </a:buClr>
        <a:buFont typeface="Wingdings" pitchFamily="2" charset="2"/>
        <a:buChar char="§"/>
        <a:defRPr kern="1200">
          <a:solidFill>
            <a:srgbClr val="595959"/>
          </a:solidFill>
          <a:latin typeface="Source Sans Pro" panose="020B0503030403020204" pitchFamily="34" charset="0"/>
          <a:ea typeface="Source Sans Pro" panose="020B0503030403020204" pitchFamily="34" charset="0"/>
          <a:cs typeface="+mn-cs"/>
        </a:defRPr>
      </a:lvl2pPr>
      <a:lvl3pPr marL="759865" indent="-300559" algn="l" defTabSz="609585" rtl="0" eaLnBrk="1" fontAlgn="base" hangingPunct="1">
        <a:spcBef>
          <a:spcPct val="20000"/>
        </a:spcBef>
        <a:spcAft>
          <a:spcPct val="0"/>
        </a:spcAft>
        <a:buClr>
          <a:schemeClr val="bg2"/>
        </a:buClr>
        <a:buSzPct val="102000"/>
        <a:buFont typeface="Source Sans Pro" panose="020B0503030403020204" pitchFamily="34" charset="0"/>
        <a:buChar char="›"/>
        <a:defRPr kern="1200">
          <a:solidFill>
            <a:srgbClr val="595959"/>
          </a:solidFill>
          <a:latin typeface="Source Sans Pro" panose="020B0503030403020204" pitchFamily="34" charset="0"/>
          <a:ea typeface="Source Sans Pro" panose="020B0503030403020204" pitchFamily="34" charset="0"/>
          <a:cs typeface="+mn-cs"/>
        </a:defRPr>
      </a:lvl3pPr>
      <a:lvl4pPr marL="1219170" indent="-302676" algn="l" defTabSz="609585" rtl="0" eaLnBrk="1" fontAlgn="base" hangingPunct="1">
        <a:spcBef>
          <a:spcPct val="20000"/>
        </a:spcBef>
        <a:spcAft>
          <a:spcPct val="0"/>
        </a:spcAft>
        <a:buClr>
          <a:schemeClr val="bg2"/>
        </a:buClr>
        <a:buFont typeface="Arial" panose="020B0604020202020204" pitchFamily="34" charset="0"/>
        <a:buChar char="•"/>
        <a:defRPr kern="1200">
          <a:solidFill>
            <a:srgbClr val="595959"/>
          </a:solidFill>
          <a:latin typeface="Source Sans Pro" panose="020B0503030403020204" pitchFamily="34" charset="0"/>
          <a:ea typeface="Source Sans Pro" panose="020B0503030403020204" pitchFamily="34" charset="0"/>
          <a:cs typeface="+mn-cs"/>
        </a:defRPr>
      </a:lvl4pPr>
      <a:lvl5pPr marL="1678475" indent="-302676" algn="l" defTabSz="609585" rtl="0" eaLnBrk="1" fontAlgn="base" hangingPunct="1">
        <a:spcBef>
          <a:spcPct val="20000"/>
        </a:spcBef>
        <a:spcAft>
          <a:spcPct val="0"/>
        </a:spcAft>
        <a:buClr>
          <a:schemeClr val="bg2"/>
        </a:buClr>
        <a:buFont typeface="Source Sans Pro" panose="020B0503030403020204" pitchFamily="34" charset="0"/>
        <a:buChar char="–"/>
        <a:defRPr kern="1200">
          <a:solidFill>
            <a:srgbClr val="595959"/>
          </a:solidFill>
          <a:latin typeface="Source Sans Pro" panose="020B0503030403020204" pitchFamily="34" charset="0"/>
          <a:ea typeface="Source Sans Pro" panose="020B0503030403020204" pitchFamily="34" charset="0"/>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9.xml"/><Relationship Id="rId4" Type="http://schemas.openxmlformats.org/officeDocument/2006/relationships/image" Target="../media/image27.emf"/></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emf"/><Relationship Id="rId1" Type="http://schemas.openxmlformats.org/officeDocument/2006/relationships/slideLayout" Target="../slideLayouts/slideLayout7.xml"/><Relationship Id="rId5" Type="http://schemas.openxmlformats.org/officeDocument/2006/relationships/image" Target="../media/image16.tiff"/><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image" Target="../media/image13.emf"/><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tiff"/><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F6DCD9-0B7F-734B-9904-183958606F97}"/>
              </a:ext>
            </a:extLst>
          </p:cNvPr>
          <p:cNvPicPr>
            <a:picLocks noChangeAspect="1"/>
          </p:cNvPicPr>
          <p:nvPr/>
        </p:nvPicPr>
        <p:blipFill>
          <a:blip r:embed="rId3"/>
          <a:stretch>
            <a:fillRect/>
          </a:stretch>
        </p:blipFill>
        <p:spPr>
          <a:xfrm>
            <a:off x="0" y="-723645"/>
            <a:ext cx="12244304" cy="8169478"/>
          </a:xfrm>
          <a:prstGeom prst="rect">
            <a:avLst/>
          </a:prstGeom>
        </p:spPr>
      </p:pic>
      <p:sp>
        <p:nvSpPr>
          <p:cNvPr id="2" name="TextBox 1">
            <a:extLst>
              <a:ext uri="{FF2B5EF4-FFF2-40B4-BE49-F238E27FC236}">
                <a16:creationId xmlns:a16="http://schemas.microsoft.com/office/drawing/2014/main" id="{FD3EE61C-55D9-D048-BD15-A9FA9EE69BF8}"/>
              </a:ext>
            </a:extLst>
          </p:cNvPr>
          <p:cNvSpPr txBox="1"/>
          <p:nvPr/>
        </p:nvSpPr>
        <p:spPr>
          <a:xfrm>
            <a:off x="235131" y="5288340"/>
            <a:ext cx="7887672" cy="1877437"/>
          </a:xfrm>
          <a:prstGeom prst="rect">
            <a:avLst/>
          </a:prstGeom>
          <a:noFill/>
        </p:spPr>
        <p:txBody>
          <a:bodyPr wrap="square" rtlCol="0">
            <a:spAutoFit/>
          </a:bodyPr>
          <a:lstStyle/>
          <a:p>
            <a:endParaRPr lang="en-US" sz="2000" b="1" dirty="0">
              <a:solidFill>
                <a:schemeClr val="bg1"/>
              </a:solidFill>
              <a:latin typeface="Arial" panose="020B0604020202020204" pitchFamily="34" charset="0"/>
              <a:cs typeface="Arial" panose="020B0604020202020204" pitchFamily="34" charset="0"/>
            </a:endParaRPr>
          </a:p>
          <a:p>
            <a:r>
              <a:rPr lang="en-US" sz="2800" b="1" dirty="0">
                <a:solidFill>
                  <a:schemeClr val="bg1"/>
                </a:solidFill>
                <a:latin typeface="Arial" panose="020B0604020202020204" pitchFamily="34" charset="0"/>
                <a:cs typeface="Arial" panose="020B0604020202020204" pitchFamily="34" charset="0"/>
              </a:rPr>
              <a:t>Sarah Fletcher</a:t>
            </a:r>
          </a:p>
          <a:p>
            <a:r>
              <a:rPr lang="en-US" sz="2000" dirty="0">
                <a:solidFill>
                  <a:schemeClr val="bg1"/>
                </a:solidFill>
                <a:latin typeface="Arial" panose="020B0604020202020204" pitchFamily="34" charset="0"/>
                <a:cs typeface="Arial" panose="020B0604020202020204" pitchFamily="34" charset="0"/>
              </a:rPr>
              <a:t>Assistant Professor, Stanford University</a:t>
            </a:r>
          </a:p>
          <a:p>
            <a:endParaRPr lang="en-US" sz="2000" dirty="0">
              <a:solidFill>
                <a:schemeClr val="bg1"/>
              </a:solidFill>
              <a:latin typeface="Arial" panose="020B0604020202020204" pitchFamily="34" charset="0"/>
              <a:cs typeface="Arial" panose="020B0604020202020204" pitchFamily="34" charset="0"/>
            </a:endParaRPr>
          </a:p>
          <a:p>
            <a:endParaRPr lang="en-US" sz="28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4F9891E-A71A-7742-953C-EE3E93C412B0}"/>
              </a:ext>
            </a:extLst>
          </p:cNvPr>
          <p:cNvSpPr txBox="1"/>
          <p:nvPr/>
        </p:nvSpPr>
        <p:spPr>
          <a:xfrm>
            <a:off x="496389" y="2111541"/>
            <a:ext cx="11521440" cy="1446550"/>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Adaptive and Equitable Water Supply Planning Under Uncertainty</a:t>
            </a:r>
          </a:p>
        </p:txBody>
      </p:sp>
      <p:sp>
        <p:nvSpPr>
          <p:cNvPr id="4" name="Rectangle 3">
            <a:extLst>
              <a:ext uri="{FF2B5EF4-FFF2-40B4-BE49-F238E27FC236}">
                <a16:creationId xmlns:a16="http://schemas.microsoft.com/office/drawing/2014/main" id="{DFC7CECD-2D7E-A747-87D2-7D9924A2DBAE}"/>
              </a:ext>
            </a:extLst>
          </p:cNvPr>
          <p:cNvSpPr/>
          <p:nvPr/>
        </p:nvSpPr>
        <p:spPr>
          <a:xfrm>
            <a:off x="5977217" y="3244334"/>
            <a:ext cx="237566" cy="369332"/>
          </a:xfrm>
          <a:prstGeom prst="rect">
            <a:avLst/>
          </a:prstGeom>
        </p:spPr>
        <p:txBody>
          <a:bodyPr wrap="none">
            <a:spAutoFit/>
          </a:bodyPr>
          <a:lstStyle/>
          <a:p>
            <a:r>
              <a:rPr lang="en-US" dirty="0"/>
              <a:t> </a:t>
            </a:r>
          </a:p>
        </p:txBody>
      </p:sp>
      <p:sp>
        <p:nvSpPr>
          <p:cNvPr id="5" name="Rectangle 4">
            <a:extLst>
              <a:ext uri="{FF2B5EF4-FFF2-40B4-BE49-F238E27FC236}">
                <a16:creationId xmlns:a16="http://schemas.microsoft.com/office/drawing/2014/main" id="{27411252-0461-8148-BF24-59342B05E6B1}"/>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64226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B2E9-E548-1C4F-9BC6-EFCD647E3480}"/>
              </a:ext>
            </a:extLst>
          </p:cNvPr>
          <p:cNvSpPr>
            <a:spLocks noGrp="1"/>
          </p:cNvSpPr>
          <p:nvPr>
            <p:ph type="title"/>
          </p:nvPr>
        </p:nvSpPr>
        <p:spPr>
          <a:xfrm>
            <a:off x="266843" y="220745"/>
            <a:ext cx="12121100" cy="650699"/>
          </a:xfrm>
        </p:spPr>
        <p:txBody>
          <a:bodyPr>
            <a:normAutofit/>
          </a:body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Bridging scales for t</a:t>
            </a:r>
            <a:r>
              <a:rPr lang="en-US" sz="28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echnology pathways to urban drought resilience</a:t>
            </a:r>
          </a:p>
        </p:txBody>
      </p:sp>
      <p:sp>
        <p:nvSpPr>
          <p:cNvPr id="3" name="Content Placeholder 2">
            <a:extLst>
              <a:ext uri="{FF2B5EF4-FFF2-40B4-BE49-F238E27FC236}">
                <a16:creationId xmlns:a16="http://schemas.microsoft.com/office/drawing/2014/main" id="{A4DD77A0-5396-924C-AE0B-B91D08FE394E}"/>
              </a:ext>
            </a:extLst>
          </p:cNvPr>
          <p:cNvSpPr>
            <a:spLocks noGrp="1"/>
          </p:cNvSpPr>
          <p:nvPr>
            <p:ph sz="quarter" idx="10"/>
          </p:nvPr>
        </p:nvSpPr>
        <p:spPr>
          <a:xfrm>
            <a:off x="783543" y="1345779"/>
            <a:ext cx="1580350" cy="971550"/>
          </a:xfrm>
        </p:spPr>
        <p:txBody>
          <a:bodyPr>
            <a:normAutofit lnSpcReduction="10000"/>
          </a:bodyPr>
          <a:lstStyle/>
          <a:p>
            <a:pPr marL="0" indent="0" algn="ctr">
              <a:buNone/>
            </a:pPr>
            <a:r>
              <a:rPr lang="en-US" sz="1800" dirty="0">
                <a:solidFill>
                  <a:schemeClr val="accent1"/>
                </a:solidFill>
                <a:latin typeface="Futura Medium" panose="020B0602020204020303" pitchFamily="34" charset="-79"/>
                <a:cs typeface="Futura Medium" panose="020B0602020204020303" pitchFamily="34" charset="-79"/>
              </a:rPr>
              <a:t>Basin-</a:t>
            </a:r>
            <a:r>
              <a:rPr lang="en-US" sz="1800" dirty="0">
                <a:solidFill>
                  <a:schemeClr val="accent1"/>
                </a:solidFill>
              </a:rPr>
              <a:t>S</a:t>
            </a:r>
            <a:r>
              <a:rPr lang="en-US" sz="1800" dirty="0">
                <a:solidFill>
                  <a:schemeClr val="accent1"/>
                </a:solidFill>
                <a:latin typeface="Futura Medium" panose="020B0602020204020303" pitchFamily="34" charset="-79"/>
                <a:cs typeface="Futura Medium" panose="020B0602020204020303" pitchFamily="34" charset="-79"/>
              </a:rPr>
              <a:t>cale Water Resources Planning</a:t>
            </a:r>
            <a:endParaRPr lang="en-US" sz="1800" dirty="0">
              <a:latin typeface="Futura Medium" panose="020B0602020204020303" pitchFamily="34" charset="-79"/>
              <a:cs typeface="Futura Medium" panose="020B0602020204020303" pitchFamily="34" charset="-79"/>
            </a:endParaRPr>
          </a:p>
          <a:p>
            <a:pPr algn="ctr">
              <a:buFontTx/>
              <a:buChar char="-"/>
            </a:pPr>
            <a:endParaRPr lang="en-US" sz="1800" dirty="0">
              <a:latin typeface="Futura Medium" panose="020B0602020204020303" pitchFamily="34" charset="-79"/>
              <a:cs typeface="Futura Medium" panose="020B0602020204020303" pitchFamily="34" charset="-79"/>
            </a:endParaRPr>
          </a:p>
        </p:txBody>
      </p:sp>
      <p:sp>
        <p:nvSpPr>
          <p:cNvPr id="9" name="TextBox 8">
            <a:extLst>
              <a:ext uri="{FF2B5EF4-FFF2-40B4-BE49-F238E27FC236}">
                <a16:creationId xmlns:a16="http://schemas.microsoft.com/office/drawing/2014/main" id="{D155A936-DDD0-BE49-9EA4-7ACBEA0DBE18}"/>
              </a:ext>
            </a:extLst>
          </p:cNvPr>
          <p:cNvSpPr txBox="1"/>
          <p:nvPr/>
        </p:nvSpPr>
        <p:spPr>
          <a:xfrm>
            <a:off x="70900" y="6489966"/>
            <a:ext cx="3444854" cy="523220"/>
          </a:xfrm>
          <a:prstGeom prst="rect">
            <a:avLst/>
          </a:prstGeom>
          <a:noFill/>
        </p:spPr>
        <p:txBody>
          <a:bodyPr wrap="none" rtlCol="0">
            <a:spAutoFit/>
          </a:bodyPr>
          <a:lstStyle/>
          <a:p>
            <a:r>
              <a:rPr lang="en-US" sz="1400" dirty="0" err="1">
                <a:latin typeface="Futura Medium" panose="020B0602020204020303" pitchFamily="34" charset="-79"/>
                <a:cs typeface="Futura Medium" panose="020B0602020204020303" pitchFamily="34" charset="-79"/>
              </a:rPr>
              <a:t>Zaniolo</a:t>
            </a:r>
            <a:r>
              <a:rPr lang="en-US" sz="1400" dirty="0">
                <a:latin typeface="Futura Medium" panose="020B0602020204020303" pitchFamily="34" charset="-79"/>
                <a:cs typeface="Futura Medium" panose="020B0602020204020303" pitchFamily="34" charset="-79"/>
              </a:rPr>
              <a:t>, Fletcher, and </a:t>
            </a:r>
            <a:r>
              <a:rPr lang="en-US" sz="1400" dirty="0" err="1">
                <a:latin typeface="Futura Medium" panose="020B0602020204020303" pitchFamily="34" charset="-79"/>
                <a:cs typeface="Futura Medium" panose="020B0602020204020303" pitchFamily="34" charset="-79"/>
              </a:rPr>
              <a:t>Mauter</a:t>
            </a:r>
            <a:r>
              <a:rPr lang="en-US" sz="1400" dirty="0">
                <a:latin typeface="Futura Medium" panose="020B0602020204020303" pitchFamily="34" charset="-79"/>
                <a:cs typeface="Futura Medium" panose="020B0602020204020303" pitchFamily="34" charset="-79"/>
              </a:rPr>
              <a:t>, </a:t>
            </a:r>
            <a:r>
              <a:rPr lang="en-US" sz="1400" i="1" dirty="0">
                <a:latin typeface="Futura Medium" panose="020B0602020204020303" pitchFamily="34" charset="-79"/>
                <a:cs typeface="Futura Medium" panose="020B0602020204020303" pitchFamily="34" charset="-79"/>
              </a:rPr>
              <a:t>in prep</a:t>
            </a:r>
            <a:r>
              <a:rPr lang="en-US" sz="1400" dirty="0">
                <a:latin typeface="Futura Medium" panose="020B0602020204020303" pitchFamily="34" charset="-79"/>
                <a:cs typeface="Futura Medium" panose="020B0602020204020303" pitchFamily="34" charset="-79"/>
              </a:rPr>
              <a:t> </a:t>
            </a:r>
            <a:br>
              <a:rPr lang="en-US" sz="1400" dirty="0">
                <a:latin typeface="Futura Medium" panose="020B0602020204020303" pitchFamily="34" charset="-79"/>
                <a:cs typeface="Futura Medium" panose="020B0602020204020303" pitchFamily="34" charset="-79"/>
              </a:rPr>
            </a:br>
            <a:endParaRPr lang="en-US" sz="1400" dirty="0">
              <a:latin typeface="Futura Medium" panose="020B0602020204020303" pitchFamily="34" charset="-79"/>
              <a:cs typeface="Futura Medium" panose="020B0602020204020303" pitchFamily="34" charset="-79"/>
            </a:endParaRPr>
          </a:p>
        </p:txBody>
      </p:sp>
      <p:sp>
        <p:nvSpPr>
          <p:cNvPr id="4" name="Rectangle 3">
            <a:extLst>
              <a:ext uri="{FF2B5EF4-FFF2-40B4-BE49-F238E27FC236}">
                <a16:creationId xmlns:a16="http://schemas.microsoft.com/office/drawing/2014/main" id="{DEB9E5A5-D2EB-7243-A673-89CD013DCBC1}"/>
              </a:ext>
            </a:extLst>
          </p:cNvPr>
          <p:cNvSpPr/>
          <p:nvPr/>
        </p:nvSpPr>
        <p:spPr>
          <a:xfrm>
            <a:off x="3381722" y="3141310"/>
            <a:ext cx="2396601" cy="2096774"/>
          </a:xfrm>
          <a:prstGeom prst="rect">
            <a:avLst/>
          </a:prstGeom>
          <a:no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latin typeface="Futura Medium" panose="020B0602020204020303" pitchFamily="34" charset="-79"/>
              <a:cs typeface="Futura Medium" panose="020B0602020204020303" pitchFamily="34" charset="-79"/>
            </a:endParaRPr>
          </a:p>
        </p:txBody>
      </p:sp>
      <p:sp>
        <p:nvSpPr>
          <p:cNvPr id="5" name="Triangle 4">
            <a:extLst>
              <a:ext uri="{FF2B5EF4-FFF2-40B4-BE49-F238E27FC236}">
                <a16:creationId xmlns:a16="http://schemas.microsoft.com/office/drawing/2014/main" id="{3368C34E-6554-9249-8D21-6C383FC5B6F0}"/>
              </a:ext>
            </a:extLst>
          </p:cNvPr>
          <p:cNvSpPr/>
          <p:nvPr/>
        </p:nvSpPr>
        <p:spPr>
          <a:xfrm>
            <a:off x="4696095" y="3876577"/>
            <a:ext cx="442187" cy="402145"/>
          </a:xfrm>
          <a:prstGeom prst="triangle">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400">
              <a:solidFill>
                <a:srgbClr val="0070C0"/>
              </a:solidFill>
              <a:latin typeface="Futura Medium" panose="020B0602020204020303" pitchFamily="34" charset="-79"/>
              <a:cs typeface="Futura Medium" panose="020B0602020204020303" pitchFamily="34" charset="-79"/>
            </a:endParaRPr>
          </a:p>
        </p:txBody>
      </p:sp>
      <p:sp>
        <p:nvSpPr>
          <p:cNvPr id="6" name="Triangle 5">
            <a:extLst>
              <a:ext uri="{FF2B5EF4-FFF2-40B4-BE49-F238E27FC236}">
                <a16:creationId xmlns:a16="http://schemas.microsoft.com/office/drawing/2014/main" id="{08D16FD8-71B9-C44D-83C1-740B46D5D750}"/>
              </a:ext>
            </a:extLst>
          </p:cNvPr>
          <p:cNvSpPr/>
          <p:nvPr/>
        </p:nvSpPr>
        <p:spPr>
          <a:xfrm>
            <a:off x="4399585" y="4637263"/>
            <a:ext cx="442187" cy="402145"/>
          </a:xfrm>
          <a:prstGeom prst="triangle">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400">
              <a:solidFill>
                <a:srgbClr val="0070C0"/>
              </a:solidFill>
              <a:latin typeface="Futura Medium" panose="020B0602020204020303" pitchFamily="34" charset="-79"/>
              <a:cs typeface="Futura Medium" panose="020B0602020204020303" pitchFamily="34" charset="-79"/>
            </a:endParaRPr>
          </a:p>
        </p:txBody>
      </p:sp>
      <p:cxnSp>
        <p:nvCxnSpPr>
          <p:cNvPr id="7" name="Straight Arrow Connector 6">
            <a:extLst>
              <a:ext uri="{FF2B5EF4-FFF2-40B4-BE49-F238E27FC236}">
                <a16:creationId xmlns:a16="http://schemas.microsoft.com/office/drawing/2014/main" id="{A0BBB421-581B-E647-9320-C3453D450AEE}"/>
              </a:ext>
            </a:extLst>
          </p:cNvPr>
          <p:cNvCxnSpPr>
            <a:cxnSpLocks/>
            <a:endCxn id="12" idx="0"/>
          </p:cNvCxnSpPr>
          <p:nvPr/>
        </p:nvCxnSpPr>
        <p:spPr>
          <a:xfrm>
            <a:off x="4016729" y="3528939"/>
            <a:ext cx="9353" cy="350476"/>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87EE777F-0D01-3D46-A3C8-8C207EDE6743}"/>
              </a:ext>
            </a:extLst>
          </p:cNvPr>
          <p:cNvCxnSpPr>
            <a:cxnSpLocks/>
          </p:cNvCxnSpPr>
          <p:nvPr/>
        </p:nvCxnSpPr>
        <p:spPr>
          <a:xfrm flipV="1">
            <a:off x="3724143" y="4896814"/>
            <a:ext cx="699505" cy="10400"/>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85C5B55-00CF-FD4E-B3FA-7954268188BB}"/>
              </a:ext>
            </a:extLst>
          </p:cNvPr>
          <p:cNvCxnSpPr>
            <a:cxnSpLocks/>
            <a:stCxn id="12" idx="3"/>
            <a:endCxn id="6" idx="1"/>
          </p:cNvCxnSpPr>
          <p:nvPr/>
        </p:nvCxnSpPr>
        <p:spPr>
          <a:xfrm>
            <a:off x="4026082" y="4281560"/>
            <a:ext cx="484050" cy="556776"/>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2" name="Triangle 11">
            <a:extLst>
              <a:ext uri="{FF2B5EF4-FFF2-40B4-BE49-F238E27FC236}">
                <a16:creationId xmlns:a16="http://schemas.microsoft.com/office/drawing/2014/main" id="{0FED1FDF-070A-0E42-8972-C8F212026BAF}"/>
              </a:ext>
            </a:extLst>
          </p:cNvPr>
          <p:cNvSpPr/>
          <p:nvPr/>
        </p:nvSpPr>
        <p:spPr>
          <a:xfrm>
            <a:off x="3804988" y="3879415"/>
            <a:ext cx="442187" cy="402145"/>
          </a:xfrm>
          <a:prstGeom prst="triangle">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400">
              <a:solidFill>
                <a:srgbClr val="0070C0"/>
              </a:solidFill>
              <a:latin typeface="Futura Medium" panose="020B0602020204020303" pitchFamily="34" charset="-79"/>
              <a:cs typeface="Futura Medium" panose="020B0602020204020303" pitchFamily="34" charset="-79"/>
            </a:endParaRPr>
          </a:p>
        </p:txBody>
      </p:sp>
      <p:cxnSp>
        <p:nvCxnSpPr>
          <p:cNvPr id="13" name="Straight Arrow Connector 12">
            <a:extLst>
              <a:ext uri="{FF2B5EF4-FFF2-40B4-BE49-F238E27FC236}">
                <a16:creationId xmlns:a16="http://schemas.microsoft.com/office/drawing/2014/main" id="{EEF9495C-2AEE-B544-8905-D3EE1FB69338}"/>
              </a:ext>
            </a:extLst>
          </p:cNvPr>
          <p:cNvCxnSpPr>
            <a:cxnSpLocks/>
            <a:stCxn id="12" idx="5"/>
            <a:endCxn id="5" idx="1"/>
          </p:cNvCxnSpPr>
          <p:nvPr/>
        </p:nvCxnSpPr>
        <p:spPr>
          <a:xfrm flipV="1">
            <a:off x="4136628" y="4077650"/>
            <a:ext cx="670014" cy="28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D4020A1-D3D8-124D-9DE0-F1D7620E4DF4}"/>
              </a:ext>
            </a:extLst>
          </p:cNvPr>
          <p:cNvCxnSpPr>
            <a:cxnSpLocks/>
            <a:stCxn id="5" idx="5"/>
          </p:cNvCxnSpPr>
          <p:nvPr/>
        </p:nvCxnSpPr>
        <p:spPr>
          <a:xfrm flipV="1">
            <a:off x="5027735" y="4060313"/>
            <a:ext cx="402450" cy="0"/>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306A151-5F14-B443-8F2B-63BC4166A8BA}"/>
              </a:ext>
            </a:extLst>
          </p:cNvPr>
          <p:cNvCxnSpPr>
            <a:cxnSpLocks/>
            <a:stCxn id="6" idx="5"/>
          </p:cNvCxnSpPr>
          <p:nvPr/>
        </p:nvCxnSpPr>
        <p:spPr>
          <a:xfrm>
            <a:off x="4731225" y="4838336"/>
            <a:ext cx="488561" cy="0"/>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16CCDF5-6737-7F48-8DD7-E9788218471F}"/>
              </a:ext>
            </a:extLst>
          </p:cNvPr>
          <p:cNvSpPr txBox="1"/>
          <p:nvPr/>
        </p:nvSpPr>
        <p:spPr>
          <a:xfrm>
            <a:off x="3389471" y="3187408"/>
            <a:ext cx="2387248" cy="276999"/>
          </a:xfrm>
          <a:prstGeom prst="rect">
            <a:avLst/>
          </a:prstGeom>
          <a:noFill/>
        </p:spPr>
        <p:txBody>
          <a:bodyPr wrap="square" rtlCol="0">
            <a:spAutoFit/>
          </a:bodyPr>
          <a:lstStyle/>
          <a:p>
            <a:pPr algn="ctr"/>
            <a:r>
              <a:rPr lang="en-US" sz="1200" dirty="0">
                <a:solidFill>
                  <a:srgbClr val="0070C0"/>
                </a:solidFill>
                <a:latin typeface="Futura Medium" panose="020B0602020204020303" pitchFamily="34" charset="-79"/>
                <a:cs typeface="Futura Medium" panose="020B0602020204020303" pitchFamily="34" charset="-79"/>
              </a:rPr>
              <a:t>Hydrological model</a:t>
            </a:r>
          </a:p>
        </p:txBody>
      </p:sp>
      <p:cxnSp>
        <p:nvCxnSpPr>
          <p:cNvPr id="26" name="Straight Arrow Connector 25">
            <a:extLst>
              <a:ext uri="{FF2B5EF4-FFF2-40B4-BE49-F238E27FC236}">
                <a16:creationId xmlns:a16="http://schemas.microsoft.com/office/drawing/2014/main" id="{F34952C4-5524-0241-90C7-2648C19B4B12}"/>
              </a:ext>
            </a:extLst>
          </p:cNvPr>
          <p:cNvCxnSpPr>
            <a:cxnSpLocks/>
          </p:cNvCxnSpPr>
          <p:nvPr/>
        </p:nvCxnSpPr>
        <p:spPr>
          <a:xfrm flipH="1">
            <a:off x="4917111" y="3583177"/>
            <a:ext cx="116" cy="296127"/>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0B820B0C-96B4-8449-ADBC-D946C0FDBB4F}"/>
              </a:ext>
            </a:extLst>
          </p:cNvPr>
          <p:cNvSpPr/>
          <p:nvPr/>
        </p:nvSpPr>
        <p:spPr>
          <a:xfrm>
            <a:off x="6555363" y="3110875"/>
            <a:ext cx="2208087" cy="2129808"/>
          </a:xfrm>
          <a:prstGeom prst="rect">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solidFill>
                <a:srgbClr val="C00000"/>
              </a:solidFill>
              <a:latin typeface="Futura Medium" panose="020B0602020204020303" pitchFamily="34" charset="-79"/>
              <a:cs typeface="Futura Medium" panose="020B0602020204020303" pitchFamily="34" charset="-79"/>
            </a:endParaRPr>
          </a:p>
        </p:txBody>
      </p:sp>
      <p:sp>
        <p:nvSpPr>
          <p:cNvPr id="39" name="TextBox 38">
            <a:extLst>
              <a:ext uri="{FF2B5EF4-FFF2-40B4-BE49-F238E27FC236}">
                <a16:creationId xmlns:a16="http://schemas.microsoft.com/office/drawing/2014/main" id="{51654066-CF28-A64D-A9EA-82287715BF09}"/>
              </a:ext>
            </a:extLst>
          </p:cNvPr>
          <p:cNvSpPr txBox="1"/>
          <p:nvPr/>
        </p:nvSpPr>
        <p:spPr>
          <a:xfrm>
            <a:off x="6549348" y="3150829"/>
            <a:ext cx="2208087" cy="276999"/>
          </a:xfrm>
          <a:prstGeom prst="rect">
            <a:avLst/>
          </a:prstGeom>
          <a:noFill/>
        </p:spPr>
        <p:txBody>
          <a:bodyPr wrap="square" rtlCol="0">
            <a:spAutoFit/>
          </a:bodyPr>
          <a:lstStyle/>
          <a:p>
            <a:pPr algn="ctr"/>
            <a:r>
              <a:rPr lang="en-US" sz="1200" dirty="0">
                <a:solidFill>
                  <a:srgbClr val="C00000"/>
                </a:solidFill>
                <a:latin typeface="Futura Medium" panose="020B0602020204020303" pitchFamily="34" charset="-79"/>
                <a:cs typeface="Futura Medium" panose="020B0602020204020303" pitchFamily="34" charset="-79"/>
              </a:rPr>
              <a:t>Urban model</a:t>
            </a:r>
          </a:p>
        </p:txBody>
      </p:sp>
      <p:grpSp>
        <p:nvGrpSpPr>
          <p:cNvPr id="24" name="Group 23">
            <a:extLst>
              <a:ext uri="{FF2B5EF4-FFF2-40B4-BE49-F238E27FC236}">
                <a16:creationId xmlns:a16="http://schemas.microsoft.com/office/drawing/2014/main" id="{C596A0B1-0112-C743-91A9-F7FFE836C45B}"/>
              </a:ext>
            </a:extLst>
          </p:cNvPr>
          <p:cNvGrpSpPr/>
          <p:nvPr/>
        </p:nvGrpSpPr>
        <p:grpSpPr>
          <a:xfrm>
            <a:off x="6555363" y="1271868"/>
            <a:ext cx="2208087" cy="1107124"/>
            <a:chOff x="6568332" y="1283143"/>
            <a:chExt cx="2208087" cy="1107124"/>
          </a:xfrm>
        </p:grpSpPr>
        <p:sp>
          <p:nvSpPr>
            <p:cNvPr id="44" name="Rectangle 43">
              <a:extLst>
                <a:ext uri="{FF2B5EF4-FFF2-40B4-BE49-F238E27FC236}">
                  <a16:creationId xmlns:a16="http://schemas.microsoft.com/office/drawing/2014/main" id="{0BB41797-DD7E-AF4F-AB9A-6E9980D8F905}"/>
                </a:ext>
              </a:extLst>
            </p:cNvPr>
            <p:cNvSpPr/>
            <p:nvPr/>
          </p:nvSpPr>
          <p:spPr>
            <a:xfrm>
              <a:off x="6568332" y="1283143"/>
              <a:ext cx="2208087" cy="1107124"/>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rgbClr val="C00000"/>
                  </a:solidFill>
                  <a:latin typeface="Futura Medium" panose="020B0602020204020303" pitchFamily="34" charset="-79"/>
                  <a:cs typeface="Futura Medium" panose="020B0602020204020303" pitchFamily="34" charset="-79"/>
                </a:rPr>
                <a:t>Current and future technological scenarios</a:t>
              </a:r>
            </a:p>
            <a:p>
              <a:pPr algn="ctr"/>
              <a:endParaRPr lang="en-US" sz="1200" dirty="0">
                <a:solidFill>
                  <a:srgbClr val="C00000"/>
                </a:solidFill>
                <a:latin typeface="Futura Medium" panose="020B0602020204020303" pitchFamily="34" charset="-79"/>
                <a:cs typeface="Futura Medium" panose="020B0602020204020303" pitchFamily="34" charset="-79"/>
              </a:endParaRPr>
            </a:p>
            <a:p>
              <a:pPr algn="ctr"/>
              <a:endParaRPr lang="en-US" sz="1200" dirty="0">
                <a:solidFill>
                  <a:srgbClr val="C00000"/>
                </a:solidFill>
                <a:latin typeface="Futura Medium" panose="020B0602020204020303" pitchFamily="34" charset="-79"/>
                <a:cs typeface="Futura Medium" panose="020B0602020204020303" pitchFamily="34" charset="-79"/>
              </a:endParaRPr>
            </a:p>
            <a:p>
              <a:pPr algn="ctr"/>
              <a:endParaRPr lang="en-US" sz="1200" dirty="0">
                <a:solidFill>
                  <a:srgbClr val="C00000"/>
                </a:solidFill>
                <a:latin typeface="Futura Medium" panose="020B0602020204020303" pitchFamily="34" charset="-79"/>
                <a:cs typeface="Futura Medium" panose="020B0602020204020303" pitchFamily="34" charset="-79"/>
              </a:endParaRPr>
            </a:p>
          </p:txBody>
        </p:sp>
        <p:pic>
          <p:nvPicPr>
            <p:cNvPr id="45" name="Picture 44">
              <a:extLst>
                <a:ext uri="{FF2B5EF4-FFF2-40B4-BE49-F238E27FC236}">
                  <a16:creationId xmlns:a16="http://schemas.microsoft.com/office/drawing/2014/main" id="{6981D794-FFEF-B74E-BE44-2F37A2C652E4}"/>
                </a:ext>
              </a:extLst>
            </p:cNvPr>
            <p:cNvPicPr>
              <a:picLocks noChangeAspect="1"/>
            </p:cNvPicPr>
            <p:nvPr/>
          </p:nvPicPr>
          <p:blipFill>
            <a:blip r:embed="rId3"/>
            <a:stretch>
              <a:fillRect/>
            </a:stretch>
          </p:blipFill>
          <p:spPr>
            <a:xfrm>
              <a:off x="6702830" y="1816090"/>
              <a:ext cx="484610" cy="453393"/>
            </a:xfrm>
            <a:prstGeom prst="rect">
              <a:avLst/>
            </a:prstGeom>
          </p:spPr>
        </p:pic>
        <p:pic>
          <p:nvPicPr>
            <p:cNvPr id="46" name="Picture 45">
              <a:extLst>
                <a:ext uri="{FF2B5EF4-FFF2-40B4-BE49-F238E27FC236}">
                  <a16:creationId xmlns:a16="http://schemas.microsoft.com/office/drawing/2014/main" id="{BE096F86-4AD1-A64C-B222-206F90C1604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369184" y="1792855"/>
              <a:ext cx="530372" cy="575833"/>
            </a:xfrm>
            <a:prstGeom prst="rect">
              <a:avLst/>
            </a:prstGeom>
          </p:spPr>
        </p:pic>
        <p:pic>
          <p:nvPicPr>
            <p:cNvPr id="47" name="Picture 46">
              <a:extLst>
                <a:ext uri="{FF2B5EF4-FFF2-40B4-BE49-F238E27FC236}">
                  <a16:creationId xmlns:a16="http://schemas.microsoft.com/office/drawing/2014/main" id="{C96BCAE8-DFCF-5548-8B7A-8B7E968C9171}"/>
                </a:ext>
              </a:extLst>
            </p:cNvPr>
            <p:cNvPicPr>
              <a:picLocks noChangeAspect="1"/>
            </p:cNvPicPr>
            <p:nvPr/>
          </p:nvPicPr>
          <p:blipFill>
            <a:blip r:embed="rId5"/>
            <a:stretch>
              <a:fillRect/>
            </a:stretch>
          </p:blipFill>
          <p:spPr>
            <a:xfrm>
              <a:off x="8114319" y="1776679"/>
              <a:ext cx="599176" cy="537934"/>
            </a:xfrm>
            <a:prstGeom prst="rect">
              <a:avLst/>
            </a:prstGeom>
          </p:spPr>
        </p:pic>
      </p:grpSp>
      <p:sp>
        <p:nvSpPr>
          <p:cNvPr id="48" name="Rectangle 47">
            <a:extLst>
              <a:ext uri="{FF2B5EF4-FFF2-40B4-BE49-F238E27FC236}">
                <a16:creationId xmlns:a16="http://schemas.microsoft.com/office/drawing/2014/main" id="{3BC2B7F7-9C2F-1E47-A986-C126061B1629}"/>
              </a:ext>
            </a:extLst>
          </p:cNvPr>
          <p:cNvSpPr/>
          <p:nvPr/>
        </p:nvSpPr>
        <p:spPr>
          <a:xfrm>
            <a:off x="3357869" y="1272961"/>
            <a:ext cx="2419082" cy="1103739"/>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endParaRPr lang="en-US" sz="1200" dirty="0">
              <a:solidFill>
                <a:srgbClr val="0070C0"/>
              </a:solidFill>
              <a:latin typeface="Futura Medium" panose="020B0602020204020303" pitchFamily="34" charset="-79"/>
              <a:cs typeface="Futura Medium" panose="020B0602020204020303" pitchFamily="34" charset="-79"/>
            </a:endParaRPr>
          </a:p>
          <a:p>
            <a:r>
              <a:rPr lang="en-US" sz="1200" dirty="0">
                <a:solidFill>
                  <a:srgbClr val="0070C0"/>
                </a:solidFill>
                <a:latin typeface="Futura Medium" panose="020B0602020204020303" pitchFamily="34" charset="-79"/>
                <a:cs typeface="Futura Medium" panose="020B0602020204020303" pitchFamily="34" charset="-79"/>
              </a:rPr>
              <a:t>Current and </a:t>
            </a:r>
            <a:br>
              <a:rPr lang="en-US" sz="1200" dirty="0">
                <a:solidFill>
                  <a:srgbClr val="0070C0"/>
                </a:solidFill>
                <a:latin typeface="Futura Medium" panose="020B0602020204020303" pitchFamily="34" charset="-79"/>
                <a:cs typeface="Futura Medium" panose="020B0602020204020303" pitchFamily="34" charset="-79"/>
              </a:rPr>
            </a:br>
            <a:r>
              <a:rPr lang="en-US" sz="1200" dirty="0">
                <a:solidFill>
                  <a:srgbClr val="0070C0"/>
                </a:solidFill>
                <a:latin typeface="Futura Medium" panose="020B0602020204020303" pitchFamily="34" charset="-79"/>
                <a:cs typeface="Futura Medium" panose="020B0602020204020303" pitchFamily="34" charset="-79"/>
              </a:rPr>
              <a:t>future drought </a:t>
            </a:r>
            <a:br>
              <a:rPr lang="en-US" sz="1200" dirty="0">
                <a:solidFill>
                  <a:srgbClr val="0070C0"/>
                </a:solidFill>
                <a:latin typeface="Futura Medium" panose="020B0602020204020303" pitchFamily="34" charset="-79"/>
                <a:cs typeface="Futura Medium" panose="020B0602020204020303" pitchFamily="34" charset="-79"/>
              </a:rPr>
            </a:br>
            <a:r>
              <a:rPr lang="en-US" sz="1200" dirty="0">
                <a:solidFill>
                  <a:srgbClr val="0070C0"/>
                </a:solidFill>
                <a:latin typeface="Futura Medium" panose="020B0602020204020303" pitchFamily="34" charset="-79"/>
                <a:cs typeface="Futura Medium" panose="020B0602020204020303" pitchFamily="34" charset="-79"/>
              </a:rPr>
              <a:t>scenarios</a:t>
            </a:r>
            <a:endParaRPr lang="en-US" sz="1200" dirty="0">
              <a:solidFill>
                <a:srgbClr val="00B050"/>
              </a:solidFill>
              <a:latin typeface="Futura Medium" panose="020B0602020204020303" pitchFamily="34" charset="-79"/>
              <a:cs typeface="Futura Medium" panose="020B0602020204020303" pitchFamily="34" charset="-79"/>
            </a:endParaRPr>
          </a:p>
          <a:p>
            <a:pPr algn="ctr"/>
            <a:endParaRPr lang="en-US" sz="1200" dirty="0">
              <a:solidFill>
                <a:srgbClr val="00B050"/>
              </a:solidFill>
              <a:latin typeface="Futura Medium" panose="020B0602020204020303" pitchFamily="34" charset="-79"/>
              <a:cs typeface="Futura Medium" panose="020B0602020204020303" pitchFamily="34" charset="-79"/>
            </a:endParaRPr>
          </a:p>
        </p:txBody>
      </p:sp>
      <p:sp>
        <p:nvSpPr>
          <p:cNvPr id="49" name="Rectangle 48">
            <a:extLst>
              <a:ext uri="{FF2B5EF4-FFF2-40B4-BE49-F238E27FC236}">
                <a16:creationId xmlns:a16="http://schemas.microsoft.com/office/drawing/2014/main" id="{4BC9EE28-C583-244B-AEEB-9584D6CBA73A}"/>
              </a:ext>
            </a:extLst>
          </p:cNvPr>
          <p:cNvSpPr/>
          <p:nvPr/>
        </p:nvSpPr>
        <p:spPr>
          <a:xfrm>
            <a:off x="3115394" y="2737918"/>
            <a:ext cx="5915396" cy="278540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400">
              <a:latin typeface="Futura Medium" panose="020B0602020204020303" pitchFamily="34" charset="-79"/>
              <a:cs typeface="Futura Medium" panose="020B0602020204020303" pitchFamily="34" charset="-79"/>
            </a:endParaRPr>
          </a:p>
        </p:txBody>
      </p:sp>
      <p:sp>
        <p:nvSpPr>
          <p:cNvPr id="55" name="TextBox 54">
            <a:extLst>
              <a:ext uri="{FF2B5EF4-FFF2-40B4-BE49-F238E27FC236}">
                <a16:creationId xmlns:a16="http://schemas.microsoft.com/office/drawing/2014/main" id="{6509BBAF-3893-FE45-B23F-B7CC414CA83E}"/>
              </a:ext>
            </a:extLst>
          </p:cNvPr>
          <p:cNvSpPr txBox="1"/>
          <p:nvPr/>
        </p:nvSpPr>
        <p:spPr>
          <a:xfrm>
            <a:off x="4161960" y="2769075"/>
            <a:ext cx="3694153" cy="307777"/>
          </a:xfrm>
          <a:prstGeom prst="rect">
            <a:avLst/>
          </a:prstGeom>
          <a:noFill/>
        </p:spPr>
        <p:txBody>
          <a:bodyPr wrap="none" rtlCol="0">
            <a:spAutoFit/>
          </a:bodyPr>
          <a:lstStyle/>
          <a:p>
            <a:r>
              <a:rPr lang="en-US" sz="1400" dirty="0">
                <a:latin typeface="Futura Medium" panose="020B0602020204020303" pitchFamily="34" charset="-79"/>
                <a:cs typeface="Futura Medium" panose="020B0602020204020303" pitchFamily="34" charset="-79"/>
              </a:rPr>
              <a:t>Robust Decision Making Under Uncertainty</a:t>
            </a:r>
          </a:p>
        </p:txBody>
      </p:sp>
      <p:cxnSp>
        <p:nvCxnSpPr>
          <p:cNvPr id="57" name="Straight Arrow Connector 56">
            <a:extLst>
              <a:ext uri="{FF2B5EF4-FFF2-40B4-BE49-F238E27FC236}">
                <a16:creationId xmlns:a16="http://schemas.microsoft.com/office/drawing/2014/main" id="{82BEA7CD-EC47-9C48-9DB6-52165A207727}"/>
              </a:ext>
            </a:extLst>
          </p:cNvPr>
          <p:cNvCxnSpPr/>
          <p:nvPr/>
        </p:nvCxnSpPr>
        <p:spPr>
          <a:xfrm>
            <a:off x="5778324" y="3863655"/>
            <a:ext cx="777039" cy="0"/>
          </a:xfrm>
          <a:prstGeom prst="straightConnector1">
            <a:avLst/>
          </a:prstGeom>
          <a:ln>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8615BD6A-F4E8-4040-AD93-A4D1D775FA65}"/>
              </a:ext>
            </a:extLst>
          </p:cNvPr>
          <p:cNvCxnSpPr>
            <a:cxnSpLocks/>
          </p:cNvCxnSpPr>
          <p:nvPr/>
        </p:nvCxnSpPr>
        <p:spPr>
          <a:xfrm flipH="1">
            <a:off x="5778324" y="4406027"/>
            <a:ext cx="777039"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6D2710F7-FCDC-6F42-A905-B515DE248F6E}"/>
              </a:ext>
            </a:extLst>
          </p:cNvPr>
          <p:cNvCxnSpPr>
            <a:cxnSpLocks/>
            <a:endCxn id="82" idx="0"/>
          </p:cNvCxnSpPr>
          <p:nvPr/>
        </p:nvCxnSpPr>
        <p:spPr>
          <a:xfrm>
            <a:off x="4517866" y="5508393"/>
            <a:ext cx="0" cy="3231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2" name="TextBox 61">
            <a:extLst>
              <a:ext uri="{FF2B5EF4-FFF2-40B4-BE49-F238E27FC236}">
                <a16:creationId xmlns:a16="http://schemas.microsoft.com/office/drawing/2014/main" id="{6C8F12B7-30F1-CA4D-BEC2-CA8E839F0A64}"/>
              </a:ext>
            </a:extLst>
          </p:cNvPr>
          <p:cNvSpPr txBox="1"/>
          <p:nvPr/>
        </p:nvSpPr>
        <p:spPr>
          <a:xfrm>
            <a:off x="3268954" y="5858393"/>
            <a:ext cx="2523023" cy="646331"/>
          </a:xfrm>
          <a:prstGeom prst="rect">
            <a:avLst/>
          </a:prstGeom>
          <a:noFill/>
        </p:spPr>
        <p:txBody>
          <a:bodyPr wrap="square" rtlCol="0">
            <a:spAutoFit/>
          </a:bodyPr>
          <a:lstStyle/>
          <a:p>
            <a:pPr algn="ctr"/>
            <a:r>
              <a:rPr lang="en-US" sz="1200" dirty="0">
                <a:latin typeface="Futura Medium" panose="020B0602020204020303" pitchFamily="34" charset="-79"/>
                <a:cs typeface="Futura Medium" panose="020B0602020204020303" pitchFamily="34" charset="-79"/>
              </a:rPr>
              <a:t>Robust pathways of supply expansion (cost, efficiency, emissions)</a:t>
            </a:r>
          </a:p>
        </p:txBody>
      </p:sp>
      <p:grpSp>
        <p:nvGrpSpPr>
          <p:cNvPr id="59" name="Group 58">
            <a:extLst>
              <a:ext uri="{FF2B5EF4-FFF2-40B4-BE49-F238E27FC236}">
                <a16:creationId xmlns:a16="http://schemas.microsoft.com/office/drawing/2014/main" id="{515693CF-8E9A-8745-A82C-AAFCDE257884}"/>
              </a:ext>
            </a:extLst>
          </p:cNvPr>
          <p:cNvGrpSpPr/>
          <p:nvPr/>
        </p:nvGrpSpPr>
        <p:grpSpPr>
          <a:xfrm>
            <a:off x="6731067" y="3326924"/>
            <a:ext cx="1867451" cy="1944023"/>
            <a:chOff x="6656716" y="3321994"/>
            <a:chExt cx="1993136" cy="2067878"/>
          </a:xfrm>
        </p:grpSpPr>
        <p:pic>
          <p:nvPicPr>
            <p:cNvPr id="56" name="Content Placeholder 3">
              <a:extLst>
                <a:ext uri="{FF2B5EF4-FFF2-40B4-BE49-F238E27FC236}">
                  <a16:creationId xmlns:a16="http://schemas.microsoft.com/office/drawing/2014/main" id="{2B965409-2E5C-9A4F-BA5F-CE3542A6B27A}"/>
                </a:ext>
              </a:extLst>
            </p:cNvPr>
            <p:cNvPicPr>
              <a:picLocks noChangeAspect="1"/>
            </p:cNvPicPr>
            <p:nvPr/>
          </p:nvPicPr>
          <p:blipFill rotWithShape="1">
            <a:blip r:embed="rId6">
              <a:clrChange>
                <a:clrFrom>
                  <a:srgbClr val="FFFFFF"/>
                </a:clrFrom>
                <a:clrTo>
                  <a:srgbClr val="FFFFFF">
                    <a:alpha val="0"/>
                  </a:srgbClr>
                </a:clrTo>
              </a:clrChange>
              <a:duotone>
                <a:srgbClr val="8C1515">
                  <a:shade val="45000"/>
                  <a:satMod val="135000"/>
                </a:srgbClr>
                <a:prstClr val="white"/>
              </a:duotone>
              <a:extLst>
                <a:ext uri="{BEBA8EAE-BF5A-486C-A8C5-ECC9F3942E4B}">
                  <a14:imgProps xmlns:a14="http://schemas.microsoft.com/office/drawing/2010/main">
                    <a14:imgLayer r:embed="rId7">
                      <a14:imgEffect>
                        <a14:sharpenSoften amount="67000"/>
                      </a14:imgEffect>
                      <a14:imgEffect>
                        <a14:saturation sat="0"/>
                      </a14:imgEffect>
                      <a14:imgEffect>
                        <a14:brightnessContrast bright="1000" contrast="-50000"/>
                      </a14:imgEffect>
                    </a14:imgLayer>
                  </a14:imgProps>
                </a:ext>
              </a:extLst>
            </a:blip>
            <a:srcRect l="11792" r="23745"/>
            <a:stretch/>
          </p:blipFill>
          <p:spPr>
            <a:xfrm>
              <a:off x="6656716" y="3321994"/>
              <a:ext cx="1993136" cy="2067878"/>
            </a:xfrm>
            <a:prstGeom prst="rect">
              <a:avLst/>
            </a:prstGeom>
          </p:spPr>
        </p:pic>
        <p:sp>
          <p:nvSpPr>
            <p:cNvPr id="42" name="Rectangle 41">
              <a:extLst>
                <a:ext uri="{FF2B5EF4-FFF2-40B4-BE49-F238E27FC236}">
                  <a16:creationId xmlns:a16="http://schemas.microsoft.com/office/drawing/2014/main" id="{869C2437-D8FF-654F-BB88-6E1F33CDB019}"/>
                </a:ext>
              </a:extLst>
            </p:cNvPr>
            <p:cNvSpPr/>
            <p:nvPr/>
          </p:nvSpPr>
          <p:spPr>
            <a:xfrm>
              <a:off x="7703575" y="4705765"/>
              <a:ext cx="928496" cy="62286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400">
                <a:latin typeface="Futura Medium" panose="020B0602020204020303" pitchFamily="34" charset="-79"/>
                <a:cs typeface="Futura Medium" panose="020B0602020204020303" pitchFamily="34" charset="-79"/>
              </a:endParaRPr>
            </a:p>
          </p:txBody>
        </p:sp>
        <p:sp>
          <p:nvSpPr>
            <p:cNvPr id="51" name="Oval 50">
              <a:extLst>
                <a:ext uri="{FF2B5EF4-FFF2-40B4-BE49-F238E27FC236}">
                  <a16:creationId xmlns:a16="http://schemas.microsoft.com/office/drawing/2014/main" id="{3A927B8E-D51E-6842-A85B-ECD3C944C399}"/>
                </a:ext>
              </a:extLst>
            </p:cNvPr>
            <p:cNvSpPr/>
            <p:nvPr/>
          </p:nvSpPr>
          <p:spPr>
            <a:xfrm>
              <a:off x="7828141" y="3954901"/>
              <a:ext cx="137160" cy="137160"/>
            </a:xfrm>
            <a:prstGeom prst="ellipse">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solidFill>
                  <a:srgbClr val="00B050"/>
                </a:solidFill>
                <a:latin typeface="Futura Medium" panose="020B0602020204020303" pitchFamily="34" charset="-79"/>
                <a:cs typeface="Futura Medium" panose="020B0602020204020303" pitchFamily="34" charset="-79"/>
              </a:endParaRPr>
            </a:p>
          </p:txBody>
        </p:sp>
        <p:sp>
          <p:nvSpPr>
            <p:cNvPr id="52" name="Oval 51">
              <a:extLst>
                <a:ext uri="{FF2B5EF4-FFF2-40B4-BE49-F238E27FC236}">
                  <a16:creationId xmlns:a16="http://schemas.microsoft.com/office/drawing/2014/main" id="{CD012E38-8FB4-6142-8382-9B7C4B6EE946}"/>
                </a:ext>
              </a:extLst>
            </p:cNvPr>
            <p:cNvSpPr/>
            <p:nvPr/>
          </p:nvSpPr>
          <p:spPr>
            <a:xfrm>
              <a:off x="7935069" y="4310577"/>
              <a:ext cx="137160" cy="137160"/>
            </a:xfrm>
            <a:prstGeom prst="ellipse">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solidFill>
                  <a:srgbClr val="00B050"/>
                </a:solidFill>
                <a:latin typeface="Futura Medium" panose="020B0602020204020303" pitchFamily="34" charset="-79"/>
                <a:cs typeface="Futura Medium" panose="020B0602020204020303" pitchFamily="34" charset="-79"/>
              </a:endParaRPr>
            </a:p>
          </p:txBody>
        </p:sp>
        <p:sp>
          <p:nvSpPr>
            <p:cNvPr id="53" name="Oval 52">
              <a:extLst>
                <a:ext uri="{FF2B5EF4-FFF2-40B4-BE49-F238E27FC236}">
                  <a16:creationId xmlns:a16="http://schemas.microsoft.com/office/drawing/2014/main" id="{33844A29-6831-C643-8695-C72C6C246409}"/>
                </a:ext>
              </a:extLst>
            </p:cNvPr>
            <p:cNvSpPr/>
            <p:nvPr/>
          </p:nvSpPr>
          <p:spPr>
            <a:xfrm>
              <a:off x="7376804" y="4160394"/>
              <a:ext cx="137160" cy="137160"/>
            </a:xfrm>
            <a:prstGeom prst="ellipse">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solidFill>
                  <a:srgbClr val="00B050"/>
                </a:solidFill>
                <a:latin typeface="Futura Medium" panose="020B0602020204020303" pitchFamily="34" charset="-79"/>
                <a:cs typeface="Futura Medium" panose="020B0602020204020303" pitchFamily="34" charset="-79"/>
              </a:endParaRPr>
            </a:p>
          </p:txBody>
        </p:sp>
        <p:sp>
          <p:nvSpPr>
            <p:cNvPr id="54" name="Oval 53">
              <a:extLst>
                <a:ext uri="{FF2B5EF4-FFF2-40B4-BE49-F238E27FC236}">
                  <a16:creationId xmlns:a16="http://schemas.microsoft.com/office/drawing/2014/main" id="{0C589314-0557-E34E-9DDE-BF608E586FA3}"/>
                </a:ext>
              </a:extLst>
            </p:cNvPr>
            <p:cNvSpPr/>
            <p:nvPr/>
          </p:nvSpPr>
          <p:spPr>
            <a:xfrm>
              <a:off x="7485777" y="4597439"/>
              <a:ext cx="137160" cy="137160"/>
            </a:xfrm>
            <a:prstGeom prst="ellipse">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solidFill>
                  <a:srgbClr val="00B050"/>
                </a:solidFill>
                <a:latin typeface="Futura Medium" panose="020B0602020204020303" pitchFamily="34" charset="-79"/>
                <a:cs typeface="Futura Medium" panose="020B0602020204020303" pitchFamily="34" charset="-79"/>
              </a:endParaRPr>
            </a:p>
          </p:txBody>
        </p:sp>
        <p:sp>
          <p:nvSpPr>
            <p:cNvPr id="63" name="Oval 62">
              <a:extLst>
                <a:ext uri="{FF2B5EF4-FFF2-40B4-BE49-F238E27FC236}">
                  <a16:creationId xmlns:a16="http://schemas.microsoft.com/office/drawing/2014/main" id="{60DC862E-B46E-1343-A370-768D9096F669}"/>
                </a:ext>
              </a:extLst>
            </p:cNvPr>
            <p:cNvSpPr/>
            <p:nvPr/>
          </p:nvSpPr>
          <p:spPr>
            <a:xfrm>
              <a:off x="8002657" y="4773122"/>
              <a:ext cx="356709" cy="356709"/>
            </a:xfrm>
            <a:prstGeom prst="ellipse">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solidFill>
                  <a:srgbClr val="00B050"/>
                </a:solidFill>
                <a:latin typeface="Futura Medium" panose="020B0602020204020303" pitchFamily="34" charset="-79"/>
                <a:cs typeface="Futura Medium" panose="020B0602020204020303" pitchFamily="34" charset="-79"/>
              </a:endParaRPr>
            </a:p>
          </p:txBody>
        </p:sp>
        <p:cxnSp>
          <p:nvCxnSpPr>
            <p:cNvPr id="65" name="Straight Connector 64">
              <a:extLst>
                <a:ext uri="{FF2B5EF4-FFF2-40B4-BE49-F238E27FC236}">
                  <a16:creationId xmlns:a16="http://schemas.microsoft.com/office/drawing/2014/main" id="{95322D0C-CDFB-504E-A16F-B4AB0E94AF9A}"/>
                </a:ext>
              </a:extLst>
            </p:cNvPr>
            <p:cNvCxnSpPr>
              <a:cxnSpLocks/>
            </p:cNvCxnSpPr>
            <p:nvPr/>
          </p:nvCxnSpPr>
          <p:spPr>
            <a:xfrm flipH="1" flipV="1">
              <a:off x="7870455" y="4523338"/>
              <a:ext cx="265813" cy="36460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cxnSp>
        <p:nvCxnSpPr>
          <p:cNvPr id="66" name="Straight Arrow Connector 65">
            <a:extLst>
              <a:ext uri="{FF2B5EF4-FFF2-40B4-BE49-F238E27FC236}">
                <a16:creationId xmlns:a16="http://schemas.microsoft.com/office/drawing/2014/main" id="{93FC5A43-A8D4-A943-8E2A-F7D2F65ED519}"/>
              </a:ext>
            </a:extLst>
          </p:cNvPr>
          <p:cNvCxnSpPr>
            <a:cxnSpLocks/>
            <a:endCxn id="83" idx="0"/>
          </p:cNvCxnSpPr>
          <p:nvPr/>
        </p:nvCxnSpPr>
        <p:spPr>
          <a:xfrm>
            <a:off x="7709345" y="5523322"/>
            <a:ext cx="0" cy="3258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D5CA9788-05E8-A940-A83D-3828D20C2A3B}"/>
              </a:ext>
            </a:extLst>
          </p:cNvPr>
          <p:cNvSpPr txBox="1"/>
          <p:nvPr/>
        </p:nvSpPr>
        <p:spPr>
          <a:xfrm>
            <a:off x="6549348" y="5954599"/>
            <a:ext cx="2327489" cy="461665"/>
          </a:xfrm>
          <a:prstGeom prst="rect">
            <a:avLst/>
          </a:prstGeom>
          <a:noFill/>
        </p:spPr>
        <p:txBody>
          <a:bodyPr wrap="square" rtlCol="0">
            <a:spAutoFit/>
          </a:bodyPr>
          <a:lstStyle/>
          <a:p>
            <a:pPr algn="ctr"/>
            <a:r>
              <a:rPr lang="en-US" sz="1200" dirty="0">
                <a:latin typeface="Futura Medium" panose="020B0602020204020303" pitchFamily="34" charset="-79"/>
                <a:cs typeface="Futura Medium" panose="020B0602020204020303" pitchFamily="34" charset="-79"/>
              </a:rPr>
              <a:t>Understand relation between tech attributes and droughts </a:t>
            </a:r>
          </a:p>
        </p:txBody>
      </p:sp>
      <p:cxnSp>
        <p:nvCxnSpPr>
          <p:cNvPr id="68" name="Straight Arrow Connector 67">
            <a:extLst>
              <a:ext uri="{FF2B5EF4-FFF2-40B4-BE49-F238E27FC236}">
                <a16:creationId xmlns:a16="http://schemas.microsoft.com/office/drawing/2014/main" id="{D5C283F6-59C3-9C42-8D55-2024DD1BE413}"/>
              </a:ext>
            </a:extLst>
          </p:cNvPr>
          <p:cNvCxnSpPr>
            <a:cxnSpLocks/>
            <a:stCxn id="48" idx="2"/>
          </p:cNvCxnSpPr>
          <p:nvPr/>
        </p:nvCxnSpPr>
        <p:spPr>
          <a:xfrm flipH="1">
            <a:off x="4567409" y="2376700"/>
            <a:ext cx="1" cy="330187"/>
          </a:xfrm>
          <a:prstGeom prst="straightConnector1">
            <a:avLst/>
          </a:prstGeom>
          <a:ln>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2021C446-BEA7-C343-BAF2-9C85C69F67C7}"/>
              </a:ext>
            </a:extLst>
          </p:cNvPr>
          <p:cNvCxnSpPr>
            <a:cxnSpLocks/>
            <a:stCxn id="44" idx="2"/>
          </p:cNvCxnSpPr>
          <p:nvPr/>
        </p:nvCxnSpPr>
        <p:spPr>
          <a:xfrm>
            <a:off x="7659407" y="2378992"/>
            <a:ext cx="0" cy="33427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4BA98BD4-9ED0-0E42-A0F1-7F04C861CC98}"/>
              </a:ext>
            </a:extLst>
          </p:cNvPr>
          <p:cNvGrpSpPr/>
          <p:nvPr/>
        </p:nvGrpSpPr>
        <p:grpSpPr>
          <a:xfrm>
            <a:off x="4530467" y="1380750"/>
            <a:ext cx="1164138" cy="992480"/>
            <a:chOff x="1319047" y="6956936"/>
            <a:chExt cx="1164138" cy="992480"/>
          </a:xfrm>
        </p:grpSpPr>
        <p:sp>
          <p:nvSpPr>
            <p:cNvPr id="61" name="Oval 60">
              <a:extLst>
                <a:ext uri="{FF2B5EF4-FFF2-40B4-BE49-F238E27FC236}">
                  <a16:creationId xmlns:a16="http://schemas.microsoft.com/office/drawing/2014/main" id="{66B31300-3AC4-DC49-9220-2CB338624917}"/>
                </a:ext>
              </a:extLst>
            </p:cNvPr>
            <p:cNvSpPr/>
            <p:nvPr/>
          </p:nvSpPr>
          <p:spPr>
            <a:xfrm>
              <a:off x="1677410" y="7058601"/>
              <a:ext cx="91440" cy="91440"/>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accent1"/>
                </a:solidFill>
                <a:latin typeface="Futura Medium" panose="020B0602020204020303" pitchFamily="34" charset="-79"/>
                <a:cs typeface="Futura Medium" panose="020B0602020204020303" pitchFamily="34" charset="-79"/>
              </a:endParaRPr>
            </a:p>
          </p:txBody>
        </p:sp>
        <p:sp>
          <p:nvSpPr>
            <p:cNvPr id="64" name="Oval 63">
              <a:extLst>
                <a:ext uri="{FF2B5EF4-FFF2-40B4-BE49-F238E27FC236}">
                  <a16:creationId xmlns:a16="http://schemas.microsoft.com/office/drawing/2014/main" id="{D25E1172-785C-E94A-A71D-A1D1DBDCD462}"/>
                </a:ext>
              </a:extLst>
            </p:cNvPr>
            <p:cNvSpPr/>
            <p:nvPr/>
          </p:nvSpPr>
          <p:spPr>
            <a:xfrm>
              <a:off x="1918401" y="7067999"/>
              <a:ext cx="91440" cy="91440"/>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accent1"/>
                </a:solidFill>
                <a:latin typeface="Futura Medium" panose="020B0602020204020303" pitchFamily="34" charset="-79"/>
                <a:cs typeface="Futura Medium" panose="020B0602020204020303" pitchFamily="34" charset="-79"/>
              </a:endParaRPr>
            </a:p>
          </p:txBody>
        </p:sp>
        <p:sp>
          <p:nvSpPr>
            <p:cNvPr id="69" name="Oval 68">
              <a:extLst>
                <a:ext uri="{FF2B5EF4-FFF2-40B4-BE49-F238E27FC236}">
                  <a16:creationId xmlns:a16="http://schemas.microsoft.com/office/drawing/2014/main" id="{9CCF8747-7CF8-AF4B-AE61-71213E8C0B8E}"/>
                </a:ext>
              </a:extLst>
            </p:cNvPr>
            <p:cNvSpPr/>
            <p:nvPr/>
          </p:nvSpPr>
          <p:spPr>
            <a:xfrm>
              <a:off x="1925579" y="7278839"/>
              <a:ext cx="91440" cy="91440"/>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accent1"/>
                </a:solidFill>
                <a:latin typeface="Futura Medium" panose="020B0602020204020303" pitchFamily="34" charset="-79"/>
                <a:cs typeface="Futura Medium" panose="020B0602020204020303" pitchFamily="34" charset="-79"/>
              </a:endParaRPr>
            </a:p>
          </p:txBody>
        </p:sp>
        <p:sp>
          <p:nvSpPr>
            <p:cNvPr id="71" name="Oval 70">
              <a:extLst>
                <a:ext uri="{FF2B5EF4-FFF2-40B4-BE49-F238E27FC236}">
                  <a16:creationId xmlns:a16="http://schemas.microsoft.com/office/drawing/2014/main" id="{5136829A-D34A-B54C-83C4-6047BDEEEF4A}"/>
                </a:ext>
              </a:extLst>
            </p:cNvPr>
            <p:cNvSpPr/>
            <p:nvPr/>
          </p:nvSpPr>
          <p:spPr>
            <a:xfrm>
              <a:off x="2169070" y="7072367"/>
              <a:ext cx="91440" cy="91440"/>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accent1"/>
                </a:solidFill>
                <a:latin typeface="Futura Medium" panose="020B0602020204020303" pitchFamily="34" charset="-79"/>
                <a:cs typeface="Futura Medium" panose="020B0602020204020303" pitchFamily="34" charset="-79"/>
              </a:endParaRPr>
            </a:p>
          </p:txBody>
        </p:sp>
        <p:sp>
          <p:nvSpPr>
            <p:cNvPr id="72" name="Oval 71">
              <a:extLst>
                <a:ext uri="{FF2B5EF4-FFF2-40B4-BE49-F238E27FC236}">
                  <a16:creationId xmlns:a16="http://schemas.microsoft.com/office/drawing/2014/main" id="{487D44BA-F05F-3C4F-BC31-DA316F7BCEF1}"/>
                </a:ext>
              </a:extLst>
            </p:cNvPr>
            <p:cNvSpPr/>
            <p:nvPr/>
          </p:nvSpPr>
          <p:spPr>
            <a:xfrm>
              <a:off x="2173408" y="7285780"/>
              <a:ext cx="91440" cy="91440"/>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accent1"/>
                </a:solidFill>
                <a:latin typeface="Futura Medium" panose="020B0602020204020303" pitchFamily="34" charset="-79"/>
                <a:cs typeface="Futura Medium" panose="020B0602020204020303" pitchFamily="34" charset="-79"/>
              </a:endParaRPr>
            </a:p>
          </p:txBody>
        </p:sp>
        <p:sp>
          <p:nvSpPr>
            <p:cNvPr id="73" name="Oval 72">
              <a:extLst>
                <a:ext uri="{FF2B5EF4-FFF2-40B4-BE49-F238E27FC236}">
                  <a16:creationId xmlns:a16="http://schemas.microsoft.com/office/drawing/2014/main" id="{0E71DE87-796C-5941-A69A-6CC35574B18D}"/>
                </a:ext>
              </a:extLst>
            </p:cNvPr>
            <p:cNvSpPr/>
            <p:nvPr/>
          </p:nvSpPr>
          <p:spPr>
            <a:xfrm>
              <a:off x="2173408" y="7499193"/>
              <a:ext cx="91440" cy="91440"/>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accent1"/>
                </a:solidFill>
                <a:latin typeface="Futura Medium" panose="020B0602020204020303" pitchFamily="34" charset="-79"/>
                <a:cs typeface="Futura Medium" panose="020B0602020204020303" pitchFamily="34" charset="-79"/>
              </a:endParaRPr>
            </a:p>
          </p:txBody>
        </p:sp>
        <p:sp>
          <p:nvSpPr>
            <p:cNvPr id="74" name="Oval 73">
              <a:extLst>
                <a:ext uri="{FF2B5EF4-FFF2-40B4-BE49-F238E27FC236}">
                  <a16:creationId xmlns:a16="http://schemas.microsoft.com/office/drawing/2014/main" id="{0EE136A6-622C-DA46-8526-D3BDAB4DE205}"/>
                </a:ext>
              </a:extLst>
            </p:cNvPr>
            <p:cNvSpPr/>
            <p:nvPr/>
          </p:nvSpPr>
          <p:spPr>
            <a:xfrm>
              <a:off x="1684588" y="7285780"/>
              <a:ext cx="91440" cy="91440"/>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accent1"/>
                </a:solidFill>
                <a:latin typeface="Futura Medium" panose="020B0602020204020303" pitchFamily="34" charset="-79"/>
                <a:cs typeface="Futura Medium" panose="020B0602020204020303" pitchFamily="34" charset="-79"/>
              </a:endParaRPr>
            </a:p>
          </p:txBody>
        </p:sp>
        <p:sp>
          <p:nvSpPr>
            <p:cNvPr id="75" name="Oval 74">
              <a:extLst>
                <a:ext uri="{FF2B5EF4-FFF2-40B4-BE49-F238E27FC236}">
                  <a16:creationId xmlns:a16="http://schemas.microsoft.com/office/drawing/2014/main" id="{5B65A9FD-78B0-FD45-8564-BD1641840DE2}"/>
                </a:ext>
              </a:extLst>
            </p:cNvPr>
            <p:cNvSpPr/>
            <p:nvPr/>
          </p:nvSpPr>
          <p:spPr>
            <a:xfrm>
              <a:off x="1928505" y="7499606"/>
              <a:ext cx="91440" cy="91440"/>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accent1"/>
                </a:solidFill>
                <a:latin typeface="Futura Medium" panose="020B0602020204020303" pitchFamily="34" charset="-79"/>
                <a:cs typeface="Futura Medium" panose="020B0602020204020303" pitchFamily="34" charset="-79"/>
              </a:endParaRPr>
            </a:p>
          </p:txBody>
        </p:sp>
        <p:sp>
          <p:nvSpPr>
            <p:cNvPr id="76" name="Oval 75">
              <a:extLst>
                <a:ext uri="{FF2B5EF4-FFF2-40B4-BE49-F238E27FC236}">
                  <a16:creationId xmlns:a16="http://schemas.microsoft.com/office/drawing/2014/main" id="{0969ED25-BB16-F84A-818F-19A4CF6F4D82}"/>
                </a:ext>
              </a:extLst>
            </p:cNvPr>
            <p:cNvSpPr/>
            <p:nvPr/>
          </p:nvSpPr>
          <p:spPr>
            <a:xfrm>
              <a:off x="1685548" y="7499193"/>
              <a:ext cx="91440" cy="91440"/>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accent1"/>
                </a:solidFill>
                <a:latin typeface="Futura Medium" panose="020B0602020204020303" pitchFamily="34" charset="-79"/>
                <a:cs typeface="Futura Medium" panose="020B0602020204020303" pitchFamily="34" charset="-79"/>
              </a:endParaRPr>
            </a:p>
          </p:txBody>
        </p:sp>
        <p:cxnSp>
          <p:nvCxnSpPr>
            <p:cNvPr id="77" name="Straight Arrow Connector 76">
              <a:extLst>
                <a:ext uri="{FF2B5EF4-FFF2-40B4-BE49-F238E27FC236}">
                  <a16:creationId xmlns:a16="http://schemas.microsoft.com/office/drawing/2014/main" id="{A9B16A41-7D47-FB41-B872-A80CEC7968AB}"/>
                </a:ext>
              </a:extLst>
            </p:cNvPr>
            <p:cNvCxnSpPr>
              <a:cxnSpLocks/>
            </p:cNvCxnSpPr>
            <p:nvPr/>
          </p:nvCxnSpPr>
          <p:spPr>
            <a:xfrm flipV="1">
              <a:off x="1609402" y="6956936"/>
              <a:ext cx="0" cy="813026"/>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2351CF4F-57A9-3947-8A25-0435FC03398C}"/>
                </a:ext>
              </a:extLst>
            </p:cNvPr>
            <p:cNvCxnSpPr>
              <a:cxnSpLocks/>
            </p:cNvCxnSpPr>
            <p:nvPr/>
          </p:nvCxnSpPr>
          <p:spPr>
            <a:xfrm>
              <a:off x="1521213" y="7675531"/>
              <a:ext cx="952302" cy="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2ADA0C4A-9276-D441-A0DC-C512EBD3E14B}"/>
                </a:ext>
              </a:extLst>
            </p:cNvPr>
            <p:cNvSpPr txBox="1"/>
            <p:nvPr/>
          </p:nvSpPr>
          <p:spPr>
            <a:xfrm>
              <a:off x="1638082" y="7695500"/>
              <a:ext cx="845103" cy="253916"/>
            </a:xfrm>
            <a:prstGeom prst="rect">
              <a:avLst/>
            </a:prstGeom>
            <a:noFill/>
          </p:spPr>
          <p:txBody>
            <a:bodyPr wrap="none" rtlCol="0">
              <a:spAutoFit/>
            </a:bodyPr>
            <a:lstStyle/>
            <a:p>
              <a:r>
                <a:rPr lang="en-US" sz="1050" dirty="0">
                  <a:latin typeface="Futura Medium" panose="020B0602020204020303" pitchFamily="34" charset="-79"/>
                  <a:cs typeface="Futura Medium" panose="020B0602020204020303" pitchFamily="34" charset="-79"/>
                </a:rPr>
                <a:t>Persistence</a:t>
              </a:r>
            </a:p>
          </p:txBody>
        </p:sp>
        <p:sp>
          <p:nvSpPr>
            <p:cNvPr id="80" name="TextBox 79">
              <a:extLst>
                <a:ext uri="{FF2B5EF4-FFF2-40B4-BE49-F238E27FC236}">
                  <a16:creationId xmlns:a16="http://schemas.microsoft.com/office/drawing/2014/main" id="{3CC9928C-9988-0742-A421-C387E20F4974}"/>
                </a:ext>
              </a:extLst>
            </p:cNvPr>
            <p:cNvSpPr txBox="1"/>
            <p:nvPr/>
          </p:nvSpPr>
          <p:spPr>
            <a:xfrm rot="16200000">
              <a:off x="1101038" y="7174945"/>
              <a:ext cx="697627" cy="261610"/>
            </a:xfrm>
            <a:prstGeom prst="rect">
              <a:avLst/>
            </a:prstGeom>
            <a:noFill/>
          </p:spPr>
          <p:txBody>
            <a:bodyPr wrap="none" rtlCol="0">
              <a:spAutoFit/>
            </a:bodyPr>
            <a:lstStyle/>
            <a:p>
              <a:r>
                <a:rPr lang="en-US" sz="1050" dirty="0">
                  <a:latin typeface="Futura Medium" panose="020B0602020204020303" pitchFamily="34" charset="-79"/>
                  <a:cs typeface="Futura Medium" panose="020B0602020204020303" pitchFamily="34" charset="-79"/>
                </a:rPr>
                <a:t>Severity</a:t>
              </a:r>
            </a:p>
          </p:txBody>
        </p:sp>
      </p:grpSp>
      <p:sp>
        <p:nvSpPr>
          <p:cNvPr id="82" name="Rectangle 81">
            <a:extLst>
              <a:ext uri="{FF2B5EF4-FFF2-40B4-BE49-F238E27FC236}">
                <a16:creationId xmlns:a16="http://schemas.microsoft.com/office/drawing/2014/main" id="{F93AF443-C482-D34C-BCFA-743A1E57A4D7}"/>
              </a:ext>
            </a:extLst>
          </p:cNvPr>
          <p:cNvSpPr/>
          <p:nvPr/>
        </p:nvSpPr>
        <p:spPr>
          <a:xfrm>
            <a:off x="3357869" y="5831532"/>
            <a:ext cx="2319994" cy="683006"/>
          </a:xfrm>
          <a:prstGeom prst="rect">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latin typeface="Futura Medium" panose="020B0602020204020303" pitchFamily="34" charset="-79"/>
              <a:cs typeface="Futura Medium" panose="020B0602020204020303" pitchFamily="34" charset="-79"/>
            </a:endParaRPr>
          </a:p>
        </p:txBody>
      </p:sp>
      <p:sp>
        <p:nvSpPr>
          <p:cNvPr id="83" name="Rectangle 82">
            <a:extLst>
              <a:ext uri="{FF2B5EF4-FFF2-40B4-BE49-F238E27FC236}">
                <a16:creationId xmlns:a16="http://schemas.microsoft.com/office/drawing/2014/main" id="{71A718CC-F432-B046-B58A-3FF0A84480DD}"/>
              </a:ext>
            </a:extLst>
          </p:cNvPr>
          <p:cNvSpPr/>
          <p:nvPr/>
        </p:nvSpPr>
        <p:spPr>
          <a:xfrm>
            <a:off x="6549348" y="5849179"/>
            <a:ext cx="2319994" cy="683006"/>
          </a:xfrm>
          <a:prstGeom prst="rect">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a:latin typeface="Futura Medium" panose="020B0602020204020303" pitchFamily="34" charset="-79"/>
              <a:cs typeface="Futura Medium" panose="020B0602020204020303" pitchFamily="34" charset="-79"/>
            </a:endParaRPr>
          </a:p>
        </p:txBody>
      </p:sp>
      <p:grpSp>
        <p:nvGrpSpPr>
          <p:cNvPr id="99" name="Group 98">
            <a:extLst>
              <a:ext uri="{FF2B5EF4-FFF2-40B4-BE49-F238E27FC236}">
                <a16:creationId xmlns:a16="http://schemas.microsoft.com/office/drawing/2014/main" id="{33403573-26B8-714F-B99F-62071067F393}"/>
              </a:ext>
            </a:extLst>
          </p:cNvPr>
          <p:cNvGrpSpPr/>
          <p:nvPr/>
        </p:nvGrpSpPr>
        <p:grpSpPr>
          <a:xfrm>
            <a:off x="763878" y="4134718"/>
            <a:ext cx="1414588" cy="1913866"/>
            <a:chOff x="10262804" y="2724045"/>
            <a:chExt cx="1414588" cy="1913866"/>
          </a:xfrm>
        </p:grpSpPr>
        <p:grpSp>
          <p:nvGrpSpPr>
            <p:cNvPr id="93" name="Group 92">
              <a:extLst>
                <a:ext uri="{FF2B5EF4-FFF2-40B4-BE49-F238E27FC236}">
                  <a16:creationId xmlns:a16="http://schemas.microsoft.com/office/drawing/2014/main" id="{E0CD1A9A-CA78-B746-90A0-C1DDE030523F}"/>
                </a:ext>
              </a:extLst>
            </p:cNvPr>
            <p:cNvGrpSpPr/>
            <p:nvPr/>
          </p:nvGrpSpPr>
          <p:grpSpPr>
            <a:xfrm>
              <a:off x="10282387" y="3025442"/>
              <a:ext cx="1395005" cy="1612469"/>
              <a:chOff x="1064968" y="3313156"/>
              <a:chExt cx="1395005" cy="1612469"/>
            </a:xfrm>
          </p:grpSpPr>
          <p:pic>
            <p:nvPicPr>
              <p:cNvPr id="94" name="Picture 4" descr="Image result for santa barbara map in california">
                <a:extLst>
                  <a:ext uri="{FF2B5EF4-FFF2-40B4-BE49-F238E27FC236}">
                    <a16:creationId xmlns:a16="http://schemas.microsoft.com/office/drawing/2014/main" id="{91F09C42-2ACE-3140-8159-3EFFCEFD9C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9134" y="3313156"/>
                <a:ext cx="1270839" cy="1499598"/>
              </a:xfrm>
              <a:prstGeom prst="rect">
                <a:avLst/>
              </a:prstGeom>
              <a:noFill/>
              <a:extLst>
                <a:ext uri="{909E8E84-426E-40DD-AFC4-6F175D3DCCD1}">
                  <a14:hiddenFill xmlns:a14="http://schemas.microsoft.com/office/drawing/2010/main">
                    <a:solidFill>
                      <a:srgbClr val="FFFFFF"/>
                    </a:solidFill>
                  </a14:hiddenFill>
                </a:ext>
              </a:extLst>
            </p:spPr>
          </p:pic>
          <p:sp>
            <p:nvSpPr>
              <p:cNvPr id="95" name="Oval 94">
                <a:extLst>
                  <a:ext uri="{FF2B5EF4-FFF2-40B4-BE49-F238E27FC236}">
                    <a16:creationId xmlns:a16="http://schemas.microsoft.com/office/drawing/2014/main" id="{D3607564-40CD-B144-825D-705031B22405}"/>
                  </a:ext>
                </a:extLst>
              </p:cNvPr>
              <p:cNvSpPr/>
              <p:nvPr/>
            </p:nvSpPr>
            <p:spPr>
              <a:xfrm>
                <a:off x="1696916" y="4486558"/>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22FFD458-D4D7-114F-B9C1-5DC599924EFF}"/>
                  </a:ext>
                </a:extLst>
              </p:cNvPr>
              <p:cNvSpPr txBox="1"/>
              <p:nvPr/>
            </p:nvSpPr>
            <p:spPr>
              <a:xfrm>
                <a:off x="1064968" y="4463960"/>
                <a:ext cx="772737" cy="461665"/>
              </a:xfrm>
              <a:prstGeom prst="rect">
                <a:avLst/>
              </a:prstGeom>
              <a:noFill/>
            </p:spPr>
            <p:txBody>
              <a:bodyPr wrap="square" rtlCol="0">
                <a:spAutoFit/>
              </a:bodyPr>
              <a:lstStyle/>
              <a:p>
                <a:pPr algn="ctr"/>
                <a:r>
                  <a:rPr lang="en-US" sz="1200" dirty="0">
                    <a:latin typeface="Futura Medium" panose="020B0602020204020303" pitchFamily="34" charset="-79"/>
                    <a:cs typeface="Futura Medium" panose="020B0602020204020303" pitchFamily="34" charset="-79"/>
                  </a:rPr>
                  <a:t>Santa Barbara</a:t>
                </a:r>
              </a:p>
            </p:txBody>
          </p:sp>
        </p:grpSp>
        <p:sp>
          <p:nvSpPr>
            <p:cNvPr id="98" name="TextBox 97">
              <a:extLst>
                <a:ext uri="{FF2B5EF4-FFF2-40B4-BE49-F238E27FC236}">
                  <a16:creationId xmlns:a16="http://schemas.microsoft.com/office/drawing/2014/main" id="{AC953B0D-CD2A-D24C-9E2A-71543B1580F4}"/>
                </a:ext>
              </a:extLst>
            </p:cNvPr>
            <p:cNvSpPr txBox="1"/>
            <p:nvPr/>
          </p:nvSpPr>
          <p:spPr>
            <a:xfrm>
              <a:off x="10262804" y="2724045"/>
              <a:ext cx="1029449" cy="307777"/>
            </a:xfrm>
            <a:prstGeom prst="rect">
              <a:avLst/>
            </a:prstGeom>
            <a:noFill/>
          </p:spPr>
          <p:txBody>
            <a:bodyPr wrap="none" rtlCol="0">
              <a:spAutoFit/>
            </a:bodyPr>
            <a:lstStyle/>
            <a:p>
              <a:r>
                <a:rPr lang="en-US" sz="1400" dirty="0">
                  <a:latin typeface="Futura Medium" panose="020B0602020204020303" pitchFamily="34" charset="-79"/>
                  <a:cs typeface="Futura Medium" panose="020B0602020204020303" pitchFamily="34" charset="-79"/>
                </a:rPr>
                <a:t>case study</a:t>
              </a:r>
            </a:p>
          </p:txBody>
        </p:sp>
      </p:grpSp>
      <p:sp>
        <p:nvSpPr>
          <p:cNvPr id="84" name="Rectangle 83">
            <a:extLst>
              <a:ext uri="{FF2B5EF4-FFF2-40B4-BE49-F238E27FC236}">
                <a16:creationId xmlns:a16="http://schemas.microsoft.com/office/drawing/2014/main" id="{3F253A0D-DE9B-AF40-9448-188972E70C33}"/>
              </a:ext>
            </a:extLst>
          </p:cNvPr>
          <p:cNvSpPr/>
          <p:nvPr/>
        </p:nvSpPr>
        <p:spPr>
          <a:xfrm>
            <a:off x="9358936" y="1225513"/>
            <a:ext cx="2489773" cy="1577868"/>
          </a:xfrm>
          <a:prstGeom prst="rect">
            <a:avLst/>
          </a:prstGeom>
        </p:spPr>
        <p:txBody>
          <a:bodyPr wrap="square">
            <a:spAutoFit/>
          </a:bodyPr>
          <a:lstStyle/>
          <a:p>
            <a:pPr algn="ctr"/>
            <a:r>
              <a:rPr lang="en-US" dirty="0">
                <a:solidFill>
                  <a:srgbClr val="C00000"/>
                </a:solidFill>
                <a:latin typeface="Futura Medium" panose="020B0602020204020303" pitchFamily="34" charset="-79"/>
                <a:cs typeface="Futura Medium" panose="020B0602020204020303" pitchFamily="34" charset="-79"/>
              </a:rPr>
              <a:t>Urban-Scale Distribution and </a:t>
            </a:r>
            <a:r>
              <a:rPr lang="en-US" dirty="0">
                <a:solidFill>
                  <a:srgbClr val="00B050"/>
                </a:solidFill>
                <a:latin typeface="Futura Medium" panose="020B0602020204020303" pitchFamily="34" charset="-79"/>
                <a:cs typeface="Futura Medium" panose="020B0602020204020303" pitchFamily="34" charset="-79"/>
              </a:rPr>
              <a:t>Technology Characterization</a:t>
            </a:r>
          </a:p>
          <a:p>
            <a:pPr marL="742950" lvl="1" indent="-285750" algn="ctr">
              <a:lnSpc>
                <a:spcPct val="90000"/>
              </a:lnSpc>
              <a:spcBef>
                <a:spcPts val="1000"/>
              </a:spcBef>
              <a:buFont typeface="Arial" panose="020B0604020202020204" pitchFamily="34" charset="0"/>
              <a:buChar char="•"/>
            </a:pPr>
            <a:endParaRPr lang="en-US" dirty="0">
              <a:solidFill>
                <a:srgbClr val="C0000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1258120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64344-1F8D-2049-9154-2B4704DBFED4}"/>
              </a:ext>
            </a:extLst>
          </p:cNvPr>
          <p:cNvSpPr>
            <a:spLocks noGrp="1"/>
          </p:cNvSpPr>
          <p:nvPr>
            <p:ph type="title"/>
          </p:nvPr>
        </p:nvSpPr>
        <p:spPr/>
        <p:txBody>
          <a:bodyPr/>
          <a:lstStyle/>
          <a:p>
            <a:r>
              <a:rPr lang="en-US" dirty="0"/>
              <a:t>Some plots</a:t>
            </a:r>
          </a:p>
        </p:txBody>
      </p:sp>
      <p:sp>
        <p:nvSpPr>
          <p:cNvPr id="5" name="TextBox 4">
            <a:extLst>
              <a:ext uri="{FF2B5EF4-FFF2-40B4-BE49-F238E27FC236}">
                <a16:creationId xmlns:a16="http://schemas.microsoft.com/office/drawing/2014/main" id="{7808DE50-6D06-D343-A638-E9D6AA6E251A}"/>
              </a:ext>
            </a:extLst>
          </p:cNvPr>
          <p:cNvSpPr txBox="1"/>
          <p:nvPr/>
        </p:nvSpPr>
        <p:spPr>
          <a:xfrm>
            <a:off x="2225359" y="2359275"/>
            <a:ext cx="3070071" cy="369332"/>
          </a:xfrm>
          <a:prstGeom prst="rect">
            <a:avLst/>
          </a:prstGeom>
          <a:noFill/>
        </p:spPr>
        <p:txBody>
          <a:bodyPr wrap="none" rtlCol="0">
            <a:spAutoFit/>
          </a:bodyPr>
          <a:lstStyle/>
          <a:p>
            <a:r>
              <a:rPr lang="en-US" dirty="0"/>
              <a:t>Low severity, high persistence</a:t>
            </a:r>
          </a:p>
        </p:txBody>
      </p:sp>
      <p:pic>
        <p:nvPicPr>
          <p:cNvPr id="49" name="Picture 48">
            <a:extLst>
              <a:ext uri="{FF2B5EF4-FFF2-40B4-BE49-F238E27FC236}">
                <a16:creationId xmlns:a16="http://schemas.microsoft.com/office/drawing/2014/main" id="{58B921AB-E31B-D146-A4D7-539D177FE62D}"/>
              </a:ext>
            </a:extLst>
          </p:cNvPr>
          <p:cNvPicPr>
            <a:picLocks noChangeAspect="1"/>
          </p:cNvPicPr>
          <p:nvPr/>
        </p:nvPicPr>
        <p:blipFill>
          <a:blip r:embed="rId2"/>
          <a:stretch>
            <a:fillRect/>
          </a:stretch>
        </p:blipFill>
        <p:spPr>
          <a:xfrm>
            <a:off x="7857164" y="202551"/>
            <a:ext cx="3744811" cy="2182510"/>
          </a:xfrm>
          <a:prstGeom prst="rect">
            <a:avLst/>
          </a:prstGeom>
        </p:spPr>
      </p:pic>
      <p:sp>
        <p:nvSpPr>
          <p:cNvPr id="50" name="Oval 49">
            <a:extLst>
              <a:ext uri="{FF2B5EF4-FFF2-40B4-BE49-F238E27FC236}">
                <a16:creationId xmlns:a16="http://schemas.microsoft.com/office/drawing/2014/main" id="{FAA500F1-FDE8-AF4D-A6F8-C6AA4AEA32D4}"/>
              </a:ext>
            </a:extLst>
          </p:cNvPr>
          <p:cNvSpPr/>
          <p:nvPr/>
        </p:nvSpPr>
        <p:spPr>
          <a:xfrm>
            <a:off x="8439325" y="479388"/>
            <a:ext cx="184558" cy="2076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715DD235-01F6-9B4C-AB8B-1E4A9FEDF81D}"/>
              </a:ext>
            </a:extLst>
          </p:cNvPr>
          <p:cNvCxnSpPr>
            <a:cxnSpLocks/>
          </p:cNvCxnSpPr>
          <p:nvPr/>
        </p:nvCxnSpPr>
        <p:spPr>
          <a:xfrm flipH="1">
            <a:off x="9988491" y="2105889"/>
            <a:ext cx="92279" cy="443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4" name="Picture 53">
            <a:extLst>
              <a:ext uri="{FF2B5EF4-FFF2-40B4-BE49-F238E27FC236}">
                <a16:creationId xmlns:a16="http://schemas.microsoft.com/office/drawing/2014/main" id="{0E1344D1-7897-2E4E-B65F-0F9A0F09424D}"/>
              </a:ext>
            </a:extLst>
          </p:cNvPr>
          <p:cNvPicPr>
            <a:picLocks noChangeAspect="1"/>
          </p:cNvPicPr>
          <p:nvPr/>
        </p:nvPicPr>
        <p:blipFill>
          <a:blip r:embed="rId3"/>
          <a:stretch>
            <a:fillRect/>
          </a:stretch>
        </p:blipFill>
        <p:spPr>
          <a:xfrm>
            <a:off x="6361094" y="2677628"/>
            <a:ext cx="6220419" cy="3977821"/>
          </a:xfrm>
          <a:prstGeom prst="rect">
            <a:avLst/>
          </a:prstGeom>
        </p:spPr>
      </p:pic>
      <p:sp>
        <p:nvSpPr>
          <p:cNvPr id="55" name="Oval 54">
            <a:extLst>
              <a:ext uri="{FF2B5EF4-FFF2-40B4-BE49-F238E27FC236}">
                <a16:creationId xmlns:a16="http://schemas.microsoft.com/office/drawing/2014/main" id="{8936F188-CC4D-1445-A292-3E35702A9B5C}"/>
              </a:ext>
            </a:extLst>
          </p:cNvPr>
          <p:cNvSpPr/>
          <p:nvPr/>
        </p:nvSpPr>
        <p:spPr>
          <a:xfrm>
            <a:off x="10034631" y="1949100"/>
            <a:ext cx="184558" cy="2076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7E4E3689-867E-0E46-9B6F-F20B27234ED6}"/>
              </a:ext>
            </a:extLst>
          </p:cNvPr>
          <p:cNvSpPr txBox="1"/>
          <p:nvPr/>
        </p:nvSpPr>
        <p:spPr>
          <a:xfrm>
            <a:off x="7962718" y="2505236"/>
            <a:ext cx="3017173" cy="369332"/>
          </a:xfrm>
          <a:prstGeom prst="rect">
            <a:avLst/>
          </a:prstGeom>
          <a:noFill/>
        </p:spPr>
        <p:txBody>
          <a:bodyPr wrap="none" rtlCol="0">
            <a:spAutoFit/>
          </a:bodyPr>
          <a:lstStyle/>
          <a:p>
            <a:r>
              <a:rPr lang="en-US" dirty="0"/>
              <a:t>high severity, low persistence</a:t>
            </a:r>
          </a:p>
        </p:txBody>
      </p:sp>
      <p:cxnSp>
        <p:nvCxnSpPr>
          <p:cNvPr id="59" name="Straight Arrow Connector 58">
            <a:extLst>
              <a:ext uri="{FF2B5EF4-FFF2-40B4-BE49-F238E27FC236}">
                <a16:creationId xmlns:a16="http://schemas.microsoft.com/office/drawing/2014/main" id="{E3BBB81A-0FCA-9E42-BE28-1BC1FF641097}"/>
              </a:ext>
            </a:extLst>
          </p:cNvPr>
          <p:cNvCxnSpPr>
            <a:cxnSpLocks/>
          </p:cNvCxnSpPr>
          <p:nvPr/>
        </p:nvCxnSpPr>
        <p:spPr>
          <a:xfrm flipH="1">
            <a:off x="4024306" y="611864"/>
            <a:ext cx="4447509" cy="17005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3" name="Picture 62">
            <a:extLst>
              <a:ext uri="{FF2B5EF4-FFF2-40B4-BE49-F238E27FC236}">
                <a16:creationId xmlns:a16="http://schemas.microsoft.com/office/drawing/2014/main" id="{AAF2E9E1-0173-E34D-8124-41917DA0B98D}"/>
              </a:ext>
            </a:extLst>
          </p:cNvPr>
          <p:cNvPicPr>
            <a:picLocks noChangeAspect="1"/>
          </p:cNvPicPr>
          <p:nvPr/>
        </p:nvPicPr>
        <p:blipFill>
          <a:blip r:embed="rId4"/>
          <a:stretch>
            <a:fillRect/>
          </a:stretch>
        </p:blipFill>
        <p:spPr>
          <a:xfrm>
            <a:off x="0" y="2724500"/>
            <a:ext cx="6825579" cy="3977821"/>
          </a:xfrm>
          <a:prstGeom prst="rect">
            <a:avLst/>
          </a:prstGeom>
        </p:spPr>
      </p:pic>
    </p:spTree>
    <p:extLst>
      <p:ext uri="{BB962C8B-B14F-4D97-AF65-F5344CB8AC3E}">
        <p14:creationId xmlns:p14="http://schemas.microsoft.com/office/powerpoint/2010/main" val="1002518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5A5D-89DA-F440-B745-78FDBA8F282A}"/>
              </a:ext>
            </a:extLst>
          </p:cNvPr>
          <p:cNvSpPr>
            <a:spLocks noGrp="1"/>
          </p:cNvSpPr>
          <p:nvPr>
            <p:ph type="title"/>
          </p:nvPr>
        </p:nvSpPr>
        <p:spPr>
          <a:xfrm>
            <a:off x="257739" y="351035"/>
            <a:ext cx="11384806" cy="628476"/>
          </a:xfrm>
        </p:spPr>
        <p:txBody>
          <a:bodyPr/>
          <a:lstStyle/>
          <a:p>
            <a:r>
              <a:rPr lang="en-US" dirty="0"/>
              <a:t>Through simulation, we associate a policy with a performance, then optimize using evolutionary algorithm</a:t>
            </a:r>
          </a:p>
        </p:txBody>
      </p:sp>
      <p:sp>
        <p:nvSpPr>
          <p:cNvPr id="3" name="TextBox 2">
            <a:extLst>
              <a:ext uri="{FF2B5EF4-FFF2-40B4-BE49-F238E27FC236}">
                <a16:creationId xmlns:a16="http://schemas.microsoft.com/office/drawing/2014/main" id="{305C725E-D1BE-834E-8CB9-991E2BDA92F6}"/>
              </a:ext>
            </a:extLst>
          </p:cNvPr>
          <p:cNvSpPr txBox="1"/>
          <p:nvPr/>
        </p:nvSpPr>
        <p:spPr>
          <a:xfrm>
            <a:off x="7377047" y="1028122"/>
            <a:ext cx="454371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Futura Medium" panose="020B0602020204020303" pitchFamily="34" charset="-79"/>
                <a:ea typeface="+mn-ea"/>
                <a:cs typeface="Futura Medium" panose="020B0602020204020303" pitchFamily="34" charset="-79"/>
              </a:rPr>
              <a:t> </a:t>
            </a:r>
          </a:p>
        </p:txBody>
      </p:sp>
      <p:pic>
        <p:nvPicPr>
          <p:cNvPr id="4" name="Picture 3">
            <a:extLst>
              <a:ext uri="{FF2B5EF4-FFF2-40B4-BE49-F238E27FC236}">
                <a16:creationId xmlns:a16="http://schemas.microsoft.com/office/drawing/2014/main" id="{29884CC1-D1E0-6B40-96C4-F9BFC32DFAB9}"/>
              </a:ext>
            </a:extLst>
          </p:cNvPr>
          <p:cNvPicPr>
            <a:picLocks noChangeAspect="1"/>
          </p:cNvPicPr>
          <p:nvPr/>
        </p:nvPicPr>
        <p:blipFill>
          <a:blip r:embed="rId3"/>
          <a:stretch>
            <a:fillRect/>
          </a:stretch>
        </p:blipFill>
        <p:spPr>
          <a:xfrm>
            <a:off x="257739" y="1289732"/>
            <a:ext cx="5796960" cy="4187242"/>
          </a:xfrm>
          <a:prstGeom prst="rect">
            <a:avLst/>
          </a:prstGeom>
        </p:spPr>
      </p:pic>
      <p:pic>
        <p:nvPicPr>
          <p:cNvPr id="10" name="Picture 9">
            <a:extLst>
              <a:ext uri="{FF2B5EF4-FFF2-40B4-BE49-F238E27FC236}">
                <a16:creationId xmlns:a16="http://schemas.microsoft.com/office/drawing/2014/main" id="{4D1129FC-6B05-FF40-88F9-A55FAB69794F}"/>
              </a:ext>
            </a:extLst>
          </p:cNvPr>
          <p:cNvPicPr>
            <a:picLocks noChangeAspect="1"/>
          </p:cNvPicPr>
          <p:nvPr/>
        </p:nvPicPr>
        <p:blipFill>
          <a:blip r:embed="rId4"/>
          <a:stretch>
            <a:fillRect/>
          </a:stretch>
        </p:blipFill>
        <p:spPr>
          <a:xfrm>
            <a:off x="4264450" y="4123178"/>
            <a:ext cx="2781158" cy="1919802"/>
          </a:xfrm>
          <a:prstGeom prst="rect">
            <a:avLst/>
          </a:prstGeom>
          <a:ln w="28575">
            <a:solidFill>
              <a:srgbClr val="70AD46"/>
            </a:solidFill>
          </a:ln>
        </p:spPr>
      </p:pic>
      <p:pic>
        <p:nvPicPr>
          <p:cNvPr id="9" name="Picture 8">
            <a:extLst>
              <a:ext uri="{FF2B5EF4-FFF2-40B4-BE49-F238E27FC236}">
                <a16:creationId xmlns:a16="http://schemas.microsoft.com/office/drawing/2014/main" id="{71345D67-8377-9E4A-8784-41C31A4E5361}"/>
              </a:ext>
            </a:extLst>
          </p:cNvPr>
          <p:cNvPicPr>
            <a:picLocks noChangeAspect="1"/>
          </p:cNvPicPr>
          <p:nvPr/>
        </p:nvPicPr>
        <p:blipFill>
          <a:blip r:embed="rId5"/>
          <a:stretch>
            <a:fillRect/>
          </a:stretch>
        </p:blipFill>
        <p:spPr>
          <a:xfrm>
            <a:off x="8110801" y="1583562"/>
            <a:ext cx="3386154" cy="2539616"/>
          </a:xfrm>
          <a:prstGeom prst="rect">
            <a:avLst/>
          </a:prstGeom>
        </p:spPr>
      </p:pic>
      <p:sp>
        <p:nvSpPr>
          <p:cNvPr id="6" name="TextBox 5">
            <a:extLst>
              <a:ext uri="{FF2B5EF4-FFF2-40B4-BE49-F238E27FC236}">
                <a16:creationId xmlns:a16="http://schemas.microsoft.com/office/drawing/2014/main" id="{FCF07E9C-451E-0749-AB95-BD39D9D706FC}"/>
              </a:ext>
            </a:extLst>
          </p:cNvPr>
          <p:cNvSpPr txBox="1"/>
          <p:nvPr/>
        </p:nvSpPr>
        <p:spPr>
          <a:xfrm>
            <a:off x="7795969" y="1027293"/>
            <a:ext cx="4015818" cy="523220"/>
          </a:xfrm>
          <a:prstGeom prst="rect">
            <a:avLst/>
          </a:prstGeom>
          <a:noFill/>
        </p:spPr>
        <p:txBody>
          <a:bodyPr wrap="square" rtlCol="0">
            <a:spAutoFit/>
          </a:bodyPr>
          <a:lstStyle>
            <a:defPPr>
              <a:defRPr lang="en-US"/>
            </a:defPPr>
            <a:lvl1pPr>
              <a:defRPr sz="1400">
                <a:latin typeface="Futura Medium" panose="020B0602020204020303" pitchFamily="34" charset="-79"/>
                <a:cs typeface="Futura Medium" panose="020B0602020204020303" pitchFamily="34" charset="-79"/>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Futura Medium" panose="020B0602020204020303" pitchFamily="34" charset="-79"/>
                <a:ea typeface="+mn-ea"/>
                <a:cs typeface="Futura Medium" panose="020B0602020204020303" pitchFamily="34" charset="-79"/>
              </a:rPr>
              <a:t>Simulate for the entire time horizon, and for multiple scenarios </a:t>
            </a:r>
          </a:p>
        </p:txBody>
      </p:sp>
      <p:pic>
        <p:nvPicPr>
          <p:cNvPr id="8" name="Picture 7">
            <a:extLst>
              <a:ext uri="{FF2B5EF4-FFF2-40B4-BE49-F238E27FC236}">
                <a16:creationId xmlns:a16="http://schemas.microsoft.com/office/drawing/2014/main" id="{38B74940-BAF6-F840-A0ED-11CD4AF76123}"/>
              </a:ext>
            </a:extLst>
          </p:cNvPr>
          <p:cNvPicPr>
            <a:picLocks noChangeAspect="1"/>
          </p:cNvPicPr>
          <p:nvPr/>
        </p:nvPicPr>
        <p:blipFill rotWithShape="1">
          <a:blip r:embed="rId6"/>
          <a:srcRect l="11462" t="2880" b="9118"/>
          <a:stretch/>
        </p:blipFill>
        <p:spPr>
          <a:xfrm>
            <a:off x="7656559" y="4490553"/>
            <a:ext cx="2163690" cy="1045845"/>
          </a:xfrm>
          <a:prstGeom prst="rect">
            <a:avLst/>
          </a:prstGeom>
        </p:spPr>
      </p:pic>
      <p:pic>
        <p:nvPicPr>
          <p:cNvPr id="11" name="Picture 10">
            <a:extLst>
              <a:ext uri="{FF2B5EF4-FFF2-40B4-BE49-F238E27FC236}">
                <a16:creationId xmlns:a16="http://schemas.microsoft.com/office/drawing/2014/main" id="{FA19ACE3-A128-E146-9002-6BE92A3BB379}"/>
              </a:ext>
            </a:extLst>
          </p:cNvPr>
          <p:cNvPicPr>
            <a:picLocks noChangeAspect="1"/>
          </p:cNvPicPr>
          <p:nvPr/>
        </p:nvPicPr>
        <p:blipFill rotWithShape="1">
          <a:blip r:embed="rId7"/>
          <a:srcRect l="11828" b="8947"/>
          <a:stretch/>
        </p:blipFill>
        <p:spPr>
          <a:xfrm>
            <a:off x="10061840" y="4405484"/>
            <a:ext cx="2137173" cy="1131388"/>
          </a:xfrm>
          <a:prstGeom prst="rect">
            <a:avLst/>
          </a:prstGeom>
        </p:spPr>
      </p:pic>
      <p:cxnSp>
        <p:nvCxnSpPr>
          <p:cNvPr id="13" name="Straight Connector 12">
            <a:extLst>
              <a:ext uri="{FF2B5EF4-FFF2-40B4-BE49-F238E27FC236}">
                <a16:creationId xmlns:a16="http://schemas.microsoft.com/office/drawing/2014/main" id="{1688BDC3-FEF7-9448-9F49-BD172BD07E2A}"/>
              </a:ext>
            </a:extLst>
          </p:cNvPr>
          <p:cNvCxnSpPr>
            <a:cxnSpLocks/>
          </p:cNvCxnSpPr>
          <p:nvPr/>
        </p:nvCxnSpPr>
        <p:spPr>
          <a:xfrm flipV="1">
            <a:off x="8589818" y="4027055"/>
            <a:ext cx="585260" cy="926996"/>
          </a:xfrm>
          <a:prstGeom prst="line">
            <a:avLst/>
          </a:prstGeom>
          <a:noFill/>
          <a:ln w="12700" cap="flat" cmpd="sng" algn="ctr">
            <a:solidFill>
              <a:schemeClr val="accent3">
                <a:lumMod val="60000"/>
                <a:lumOff val="40000"/>
              </a:schemeClr>
            </a:solidFill>
            <a:prstDash val="solid"/>
            <a:miter lim="800000"/>
            <a:headEnd type="triangle"/>
          </a:ln>
          <a:effectLst/>
        </p:spPr>
      </p:cxnSp>
      <p:cxnSp>
        <p:nvCxnSpPr>
          <p:cNvPr id="16" name="Straight Connector 15">
            <a:extLst>
              <a:ext uri="{FF2B5EF4-FFF2-40B4-BE49-F238E27FC236}">
                <a16:creationId xmlns:a16="http://schemas.microsoft.com/office/drawing/2014/main" id="{108C59F6-1B6B-C746-B421-9E0D1AE36281}"/>
              </a:ext>
            </a:extLst>
          </p:cNvPr>
          <p:cNvCxnSpPr>
            <a:cxnSpLocks/>
          </p:cNvCxnSpPr>
          <p:nvPr/>
        </p:nvCxnSpPr>
        <p:spPr>
          <a:xfrm flipH="1" flipV="1">
            <a:off x="10430580" y="4037564"/>
            <a:ext cx="769774" cy="889861"/>
          </a:xfrm>
          <a:prstGeom prst="line">
            <a:avLst/>
          </a:prstGeom>
          <a:noFill/>
          <a:ln w="12700" cap="flat" cmpd="sng" algn="ctr">
            <a:solidFill>
              <a:schemeClr val="accent3">
                <a:lumMod val="60000"/>
                <a:lumOff val="40000"/>
              </a:schemeClr>
            </a:solidFill>
            <a:prstDash val="solid"/>
            <a:miter lim="800000"/>
            <a:headEnd type="triangle"/>
          </a:ln>
          <a:effectLst/>
        </p:spPr>
      </p:cxnSp>
      <p:sp>
        <p:nvSpPr>
          <p:cNvPr id="20" name="TextBox 19">
            <a:extLst>
              <a:ext uri="{FF2B5EF4-FFF2-40B4-BE49-F238E27FC236}">
                <a16:creationId xmlns:a16="http://schemas.microsoft.com/office/drawing/2014/main" id="{9A2D6ED2-5371-FD4C-A3A2-DF3E16C7B5BE}"/>
              </a:ext>
            </a:extLst>
          </p:cNvPr>
          <p:cNvSpPr txBox="1"/>
          <p:nvPr/>
        </p:nvSpPr>
        <p:spPr>
          <a:xfrm>
            <a:off x="8956933" y="4132044"/>
            <a:ext cx="7906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ource Sans Pro"/>
                <a:ea typeface="+mn-ea"/>
                <a:cs typeface="+mn-cs"/>
              </a:rPr>
              <a:t>deficit</a:t>
            </a:r>
          </a:p>
        </p:txBody>
      </p:sp>
      <p:sp>
        <p:nvSpPr>
          <p:cNvPr id="21" name="TextBox 20">
            <a:extLst>
              <a:ext uri="{FF2B5EF4-FFF2-40B4-BE49-F238E27FC236}">
                <a16:creationId xmlns:a16="http://schemas.microsoft.com/office/drawing/2014/main" id="{3D599D73-A7BF-8547-8DF0-749A3DDC2671}"/>
              </a:ext>
            </a:extLst>
          </p:cNvPr>
          <p:cNvSpPr txBox="1"/>
          <p:nvPr/>
        </p:nvSpPr>
        <p:spPr>
          <a:xfrm>
            <a:off x="11052319" y="4156227"/>
            <a:ext cx="5902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ource Sans Pro"/>
                <a:ea typeface="+mn-ea"/>
                <a:cs typeface="+mn-cs"/>
              </a:rPr>
              <a:t>cost</a:t>
            </a:r>
          </a:p>
        </p:txBody>
      </p:sp>
      <p:sp>
        <p:nvSpPr>
          <p:cNvPr id="22" name="TextBox 21">
            <a:extLst>
              <a:ext uri="{FF2B5EF4-FFF2-40B4-BE49-F238E27FC236}">
                <a16:creationId xmlns:a16="http://schemas.microsoft.com/office/drawing/2014/main" id="{9E935C78-4D9F-3B4A-8ACD-4AECF011B203}"/>
              </a:ext>
            </a:extLst>
          </p:cNvPr>
          <p:cNvSpPr txBox="1"/>
          <p:nvPr/>
        </p:nvSpPr>
        <p:spPr>
          <a:xfrm>
            <a:off x="8279397" y="5914797"/>
            <a:ext cx="6511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3284F">
                    <a:lumMod val="60000"/>
                    <a:lumOff val="40000"/>
                  </a:srgbClr>
                </a:solidFill>
                <a:effectLst/>
                <a:uLnTx/>
                <a:uFillTx/>
                <a:latin typeface="Source Sans Pro"/>
                <a:ea typeface="+mn-ea"/>
                <a:cs typeface="+mn-cs"/>
              </a:rPr>
              <a:t>J def</a:t>
            </a:r>
          </a:p>
        </p:txBody>
      </p:sp>
      <p:sp>
        <p:nvSpPr>
          <p:cNvPr id="23" name="TextBox 22">
            <a:extLst>
              <a:ext uri="{FF2B5EF4-FFF2-40B4-BE49-F238E27FC236}">
                <a16:creationId xmlns:a16="http://schemas.microsoft.com/office/drawing/2014/main" id="{7EB5B943-3C1C-9D46-B08F-73286A7DB9BB}"/>
              </a:ext>
            </a:extLst>
          </p:cNvPr>
          <p:cNvSpPr txBox="1"/>
          <p:nvPr/>
        </p:nvSpPr>
        <p:spPr>
          <a:xfrm>
            <a:off x="10826694" y="5914797"/>
            <a:ext cx="7473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3284F">
                    <a:lumMod val="60000"/>
                    <a:lumOff val="40000"/>
                  </a:srgbClr>
                </a:solidFill>
                <a:effectLst/>
                <a:uLnTx/>
                <a:uFillTx/>
                <a:latin typeface="Source Sans Pro"/>
                <a:ea typeface="+mn-ea"/>
                <a:cs typeface="+mn-cs"/>
              </a:rPr>
              <a:t>J cost</a:t>
            </a:r>
          </a:p>
        </p:txBody>
      </p:sp>
      <p:sp>
        <p:nvSpPr>
          <p:cNvPr id="18" name="Oval 17">
            <a:extLst>
              <a:ext uri="{FF2B5EF4-FFF2-40B4-BE49-F238E27FC236}">
                <a16:creationId xmlns:a16="http://schemas.microsoft.com/office/drawing/2014/main" id="{E6222576-2186-C545-A61B-9A8878900904}"/>
              </a:ext>
            </a:extLst>
          </p:cNvPr>
          <p:cNvSpPr/>
          <p:nvPr/>
        </p:nvSpPr>
        <p:spPr>
          <a:xfrm>
            <a:off x="4782090" y="1403328"/>
            <a:ext cx="196038" cy="206980"/>
          </a:xfrm>
          <a:prstGeom prst="ellipse">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ource Sans Pro"/>
              <a:ea typeface="+mn-ea"/>
              <a:cs typeface="+mn-cs"/>
            </a:endParaRPr>
          </a:p>
        </p:txBody>
      </p:sp>
      <p:cxnSp>
        <p:nvCxnSpPr>
          <p:cNvPr id="19" name="Straight Connector 18">
            <a:extLst>
              <a:ext uri="{FF2B5EF4-FFF2-40B4-BE49-F238E27FC236}">
                <a16:creationId xmlns:a16="http://schemas.microsoft.com/office/drawing/2014/main" id="{D14DAABD-FE96-404B-8294-5EEC95205A84}"/>
              </a:ext>
            </a:extLst>
          </p:cNvPr>
          <p:cNvCxnSpPr>
            <a:cxnSpLocks/>
            <a:stCxn id="22" idx="0"/>
          </p:cNvCxnSpPr>
          <p:nvPr/>
        </p:nvCxnSpPr>
        <p:spPr>
          <a:xfrm flipV="1">
            <a:off x="8604967" y="5476975"/>
            <a:ext cx="10712" cy="437822"/>
          </a:xfrm>
          <a:prstGeom prst="line">
            <a:avLst/>
          </a:prstGeom>
          <a:noFill/>
          <a:ln w="12700" cap="flat" cmpd="sng" algn="ctr">
            <a:solidFill>
              <a:schemeClr val="accent3">
                <a:lumMod val="60000"/>
                <a:lumOff val="40000"/>
              </a:schemeClr>
            </a:solidFill>
            <a:prstDash val="solid"/>
            <a:miter lim="800000"/>
            <a:headEnd type="triangle"/>
          </a:ln>
          <a:effectLst/>
        </p:spPr>
      </p:cxnSp>
      <p:cxnSp>
        <p:nvCxnSpPr>
          <p:cNvPr id="24" name="Straight Connector 23">
            <a:extLst>
              <a:ext uri="{FF2B5EF4-FFF2-40B4-BE49-F238E27FC236}">
                <a16:creationId xmlns:a16="http://schemas.microsoft.com/office/drawing/2014/main" id="{E56B8399-F50F-E548-9C33-13D0C7FB82B1}"/>
              </a:ext>
            </a:extLst>
          </p:cNvPr>
          <p:cNvCxnSpPr>
            <a:cxnSpLocks/>
          </p:cNvCxnSpPr>
          <p:nvPr/>
        </p:nvCxnSpPr>
        <p:spPr>
          <a:xfrm flipV="1">
            <a:off x="11130426" y="5485915"/>
            <a:ext cx="10712" cy="437822"/>
          </a:xfrm>
          <a:prstGeom prst="line">
            <a:avLst/>
          </a:prstGeom>
          <a:noFill/>
          <a:ln w="12700" cap="flat" cmpd="sng" algn="ctr">
            <a:solidFill>
              <a:schemeClr val="accent3">
                <a:lumMod val="60000"/>
                <a:lumOff val="40000"/>
              </a:schemeClr>
            </a:solidFill>
            <a:prstDash val="solid"/>
            <a:miter lim="800000"/>
            <a:headEnd type="triangle"/>
          </a:ln>
          <a:effectLst/>
        </p:spPr>
      </p:cxnSp>
      <p:sp>
        <p:nvSpPr>
          <p:cNvPr id="25" name="TextBox 24">
            <a:extLst>
              <a:ext uri="{FF2B5EF4-FFF2-40B4-BE49-F238E27FC236}">
                <a16:creationId xmlns:a16="http://schemas.microsoft.com/office/drawing/2014/main" id="{AFD66F91-00D1-F44C-A832-F87B4D53A334}"/>
              </a:ext>
            </a:extLst>
          </p:cNvPr>
          <p:cNvSpPr txBox="1"/>
          <p:nvPr/>
        </p:nvSpPr>
        <p:spPr>
          <a:xfrm>
            <a:off x="0" y="6044940"/>
            <a:ext cx="3444854" cy="523220"/>
          </a:xfrm>
          <a:prstGeom prst="rect">
            <a:avLst/>
          </a:prstGeom>
          <a:noFill/>
        </p:spPr>
        <p:txBody>
          <a:bodyPr wrap="none" rtlCol="0">
            <a:spAutoFit/>
          </a:bodyPr>
          <a:lstStyle/>
          <a:p>
            <a:r>
              <a:rPr lang="en-US" sz="1400" dirty="0" err="1">
                <a:latin typeface="Futura Medium" panose="020B0602020204020303" pitchFamily="34" charset="-79"/>
                <a:cs typeface="Futura Medium" panose="020B0602020204020303" pitchFamily="34" charset="-79"/>
              </a:rPr>
              <a:t>Zaniolo</a:t>
            </a:r>
            <a:r>
              <a:rPr lang="en-US" sz="1400" dirty="0">
                <a:latin typeface="Futura Medium" panose="020B0602020204020303" pitchFamily="34" charset="-79"/>
                <a:cs typeface="Futura Medium" panose="020B0602020204020303" pitchFamily="34" charset="-79"/>
              </a:rPr>
              <a:t>, Fletcher, and </a:t>
            </a:r>
            <a:r>
              <a:rPr lang="en-US" sz="1400" dirty="0" err="1">
                <a:latin typeface="Futura Medium" panose="020B0602020204020303" pitchFamily="34" charset="-79"/>
                <a:cs typeface="Futura Medium" panose="020B0602020204020303" pitchFamily="34" charset="-79"/>
              </a:rPr>
              <a:t>Mauter</a:t>
            </a:r>
            <a:r>
              <a:rPr lang="en-US" sz="1400" dirty="0">
                <a:latin typeface="Futura Medium" panose="020B0602020204020303" pitchFamily="34" charset="-79"/>
                <a:cs typeface="Futura Medium" panose="020B0602020204020303" pitchFamily="34" charset="-79"/>
              </a:rPr>
              <a:t>, </a:t>
            </a:r>
            <a:r>
              <a:rPr lang="en-US" sz="1400" i="1" dirty="0">
                <a:latin typeface="Futura Medium" panose="020B0602020204020303" pitchFamily="34" charset="-79"/>
                <a:cs typeface="Futura Medium" panose="020B0602020204020303" pitchFamily="34" charset="-79"/>
              </a:rPr>
              <a:t>in prep</a:t>
            </a:r>
            <a:r>
              <a:rPr lang="en-US" sz="1400" dirty="0">
                <a:latin typeface="Futura Medium" panose="020B0602020204020303" pitchFamily="34" charset="-79"/>
                <a:cs typeface="Futura Medium" panose="020B0602020204020303" pitchFamily="34" charset="-79"/>
              </a:rPr>
              <a:t> </a:t>
            </a:r>
            <a:br>
              <a:rPr lang="en-US" sz="1400" dirty="0">
                <a:latin typeface="Futura Medium" panose="020B0602020204020303" pitchFamily="34" charset="-79"/>
                <a:cs typeface="Futura Medium" panose="020B0602020204020303" pitchFamily="34" charset="-79"/>
              </a:rPr>
            </a:br>
            <a:endParaRPr lang="en-US" sz="1400" dirty="0">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992070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C4275-17B4-0748-B89B-5E08C0B2170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BCAE8B1-A5F1-D940-91CD-611C8E9F8E2B}"/>
              </a:ext>
            </a:extLst>
          </p:cNvPr>
          <p:cNvSpPr>
            <a:spLocks noGrp="1"/>
          </p:cNvSpPr>
          <p:nvPr>
            <p:ph sz="quarter" idx="10"/>
          </p:nvPr>
        </p:nvSpPr>
        <p:spPr/>
        <p:txBody>
          <a:bodyPr>
            <a:normAutofit/>
          </a:bodyPr>
          <a:lstStyle/>
          <a:p>
            <a:r>
              <a:rPr lang="en-US" dirty="0"/>
              <a:t>Sarah</a:t>
            </a:r>
          </a:p>
          <a:p>
            <a:pPr marL="342900" lvl="1" indent="-342900">
              <a:buFont typeface="Arial" panose="020B0604020202020204" pitchFamily="34" charset="0"/>
              <a:buChar char="•"/>
            </a:pPr>
            <a:r>
              <a:rPr lang="en-US" dirty="0">
                <a:latin typeface="Futura Medium" panose="020B0602020204020303" pitchFamily="34" charset="-79"/>
                <a:cs typeface="Futura Medium" panose="020B0602020204020303" pitchFamily="34" charset="-79"/>
              </a:rPr>
              <a:t>Overview of field and methods</a:t>
            </a:r>
          </a:p>
          <a:p>
            <a:pPr marL="342900" lvl="1" indent="-342900">
              <a:buFont typeface="Arial" panose="020B0604020202020204" pitchFamily="34" charset="0"/>
              <a:buChar char="•"/>
            </a:pPr>
            <a:r>
              <a:rPr lang="en-US" dirty="0">
                <a:latin typeface="Futura Medium" panose="020B0602020204020303" pitchFamily="34" charset="-79"/>
                <a:cs typeface="Futura Medium" panose="020B0602020204020303" pitchFamily="34" charset="-79"/>
              </a:rPr>
              <a:t>Some example projects</a:t>
            </a:r>
          </a:p>
          <a:p>
            <a:pPr marL="342900" lvl="1" indent="-342900">
              <a:buFont typeface="Arial" panose="020B0604020202020204" pitchFamily="34" charset="0"/>
              <a:buChar char="•"/>
            </a:pPr>
            <a:r>
              <a:rPr lang="en-US" dirty="0">
                <a:latin typeface="Futura Medium" panose="020B0602020204020303" pitchFamily="34" charset="-79"/>
                <a:cs typeface="Futura Medium" panose="020B0602020204020303" pitchFamily="34" charset="-79"/>
              </a:rPr>
              <a:t>Synthetic streamflow generation for climate impact analysis</a:t>
            </a:r>
          </a:p>
          <a:p>
            <a:pPr lvl="1"/>
            <a:endParaRPr lang="en-US" dirty="0">
              <a:latin typeface="Futura Medium" panose="020B0602020204020303" pitchFamily="34" charset="-79"/>
              <a:cs typeface="Futura Medium" panose="020B0602020204020303" pitchFamily="34" charset="-79"/>
            </a:endParaRPr>
          </a:p>
          <a:p>
            <a:pPr marL="342900" lvl="1" indent="-342900">
              <a:buFont typeface="Arial" panose="020B0604020202020204" pitchFamily="34" charset="0"/>
              <a:buChar char="•"/>
            </a:pPr>
            <a:endParaRPr lang="en-US" dirty="0">
              <a:latin typeface="Futura Medium" panose="020B0602020204020303" pitchFamily="34" charset="-79"/>
              <a:cs typeface="Futura Medium" panose="020B0602020204020303" pitchFamily="34" charset="-79"/>
            </a:endParaRPr>
          </a:p>
          <a:p>
            <a:pPr lvl="1"/>
            <a:r>
              <a:rPr lang="en-US" dirty="0">
                <a:latin typeface="Futura Medium" panose="020B0602020204020303" pitchFamily="34" charset="-79"/>
                <a:cs typeface="Futura Medium" panose="020B0602020204020303" pitchFamily="34" charset="-79"/>
              </a:rPr>
              <a:t>Jenny</a:t>
            </a:r>
          </a:p>
          <a:p>
            <a:pPr marL="342900" lvl="1" indent="-342900">
              <a:buFont typeface="Arial" panose="020B0604020202020204" pitchFamily="34" charset="0"/>
              <a:buChar char="•"/>
            </a:pPr>
            <a:r>
              <a:rPr lang="en-US" dirty="0">
                <a:latin typeface="Futura Medium" panose="020B0602020204020303" pitchFamily="34" charset="-79"/>
                <a:cs typeface="Futura Medium" panose="020B0602020204020303" pitchFamily="34" charset="-79"/>
              </a:rPr>
              <a:t>Literature on climate uncertainty and hydropower</a:t>
            </a:r>
          </a:p>
          <a:p>
            <a:pPr marL="342900" lvl="1" indent="-342900">
              <a:buFont typeface="Arial" panose="020B0604020202020204" pitchFamily="34" charset="0"/>
              <a:buChar char="•"/>
            </a:pPr>
            <a:r>
              <a:rPr lang="en-US" dirty="0">
                <a:latin typeface="Futura Medium" panose="020B0602020204020303" pitchFamily="34" charset="-79"/>
                <a:cs typeface="Futura Medium" panose="020B0602020204020303" pitchFamily="34" charset="-79"/>
              </a:rPr>
              <a:t>Research interests</a:t>
            </a:r>
          </a:p>
          <a:p>
            <a:pPr marL="342900" lvl="1" indent="-342900">
              <a:buFont typeface="Arial" panose="020B0604020202020204" pitchFamily="34" charset="0"/>
              <a:buChar char="•"/>
            </a:pPr>
            <a:endParaRPr lang="en-US" dirty="0">
              <a:latin typeface="Futura Medium" panose="020B0602020204020303" pitchFamily="34" charset="-79"/>
              <a:cs typeface="Futura Medium" panose="020B0602020204020303" pitchFamily="34" charset="-79"/>
            </a:endParaRPr>
          </a:p>
          <a:p>
            <a:pPr lvl="1"/>
            <a:endParaRPr lang="en-US" dirty="0">
              <a:latin typeface="Futura Medium" panose="020B0602020204020303" pitchFamily="34" charset="-79"/>
              <a:cs typeface="Futura Medium" panose="020B0602020204020303" pitchFamily="34" charset="-79"/>
            </a:endParaRPr>
          </a:p>
          <a:p>
            <a:pPr lvl="1"/>
            <a:r>
              <a:rPr lang="en-US" dirty="0">
                <a:latin typeface="Futura Medium" panose="020B0602020204020303" pitchFamily="34" charset="-79"/>
                <a:cs typeface="Futura Medium" panose="020B0602020204020303" pitchFamily="34" charset="-79"/>
              </a:rPr>
              <a:t>Discussion</a:t>
            </a:r>
          </a:p>
        </p:txBody>
      </p:sp>
    </p:spTree>
    <p:extLst>
      <p:ext uri="{BB962C8B-B14F-4D97-AF65-F5344CB8AC3E}">
        <p14:creationId xmlns:p14="http://schemas.microsoft.com/office/powerpoint/2010/main" val="2503026389"/>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A178FE-A30A-EA4F-8070-F3CAA1125B3F}"/>
              </a:ext>
            </a:extLst>
          </p:cNvPr>
          <p:cNvSpPr txBox="1"/>
          <p:nvPr/>
        </p:nvSpPr>
        <p:spPr>
          <a:xfrm>
            <a:off x="-363071" y="101260"/>
            <a:ext cx="12093388"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Water Resource Systems Analysis</a:t>
            </a:r>
          </a:p>
        </p:txBody>
      </p:sp>
      <p:sp>
        <p:nvSpPr>
          <p:cNvPr id="68" name="Rectangle 67">
            <a:extLst>
              <a:ext uri="{FF2B5EF4-FFF2-40B4-BE49-F238E27FC236}">
                <a16:creationId xmlns:a16="http://schemas.microsoft.com/office/drawing/2014/main" id="{774B6FAC-C8CC-7B48-A221-DE7780F8AB5D}"/>
              </a:ext>
            </a:extLst>
          </p:cNvPr>
          <p:cNvSpPr/>
          <p:nvPr/>
        </p:nvSpPr>
        <p:spPr>
          <a:xfrm>
            <a:off x="4759595" y="4118325"/>
            <a:ext cx="1479465" cy="183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FFBA2462-736E-1E43-ADF4-DB5E8A3E25B3}"/>
              </a:ext>
            </a:extLst>
          </p:cNvPr>
          <p:cNvPicPr>
            <a:picLocks noChangeAspect="1"/>
          </p:cNvPicPr>
          <p:nvPr/>
        </p:nvPicPr>
        <p:blipFill>
          <a:blip r:embed="rId2"/>
          <a:stretch>
            <a:fillRect/>
          </a:stretch>
        </p:blipFill>
        <p:spPr>
          <a:xfrm>
            <a:off x="7749765" y="875786"/>
            <a:ext cx="3862180" cy="2453143"/>
          </a:xfrm>
          <a:prstGeom prst="rect">
            <a:avLst/>
          </a:prstGeom>
        </p:spPr>
      </p:pic>
      <p:pic>
        <p:nvPicPr>
          <p:cNvPr id="71" name="Picture 70">
            <a:extLst>
              <a:ext uri="{FF2B5EF4-FFF2-40B4-BE49-F238E27FC236}">
                <a16:creationId xmlns:a16="http://schemas.microsoft.com/office/drawing/2014/main" id="{D0567045-571F-4F40-90F5-E58EFC761DD2}"/>
              </a:ext>
            </a:extLst>
          </p:cNvPr>
          <p:cNvPicPr>
            <a:picLocks noChangeAspect="1"/>
          </p:cNvPicPr>
          <p:nvPr/>
        </p:nvPicPr>
        <p:blipFill>
          <a:blip r:embed="rId3"/>
          <a:stretch>
            <a:fillRect/>
          </a:stretch>
        </p:blipFill>
        <p:spPr>
          <a:xfrm>
            <a:off x="7579000" y="3529072"/>
            <a:ext cx="4333227" cy="2266611"/>
          </a:xfrm>
          <a:prstGeom prst="rect">
            <a:avLst/>
          </a:prstGeom>
        </p:spPr>
      </p:pic>
      <p:sp>
        <p:nvSpPr>
          <p:cNvPr id="72" name="TextBox 71">
            <a:extLst>
              <a:ext uri="{FF2B5EF4-FFF2-40B4-BE49-F238E27FC236}">
                <a16:creationId xmlns:a16="http://schemas.microsoft.com/office/drawing/2014/main" id="{BB6DE403-339E-B94B-874F-0FBA22B25C00}"/>
              </a:ext>
            </a:extLst>
          </p:cNvPr>
          <p:cNvSpPr txBox="1"/>
          <p:nvPr/>
        </p:nvSpPr>
        <p:spPr>
          <a:xfrm>
            <a:off x="7579000" y="5835592"/>
            <a:ext cx="4087905"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Performance metrics: cost, reliability by sector, environmental flows</a:t>
            </a:r>
          </a:p>
        </p:txBody>
      </p:sp>
      <p:pic>
        <p:nvPicPr>
          <p:cNvPr id="12" name="Google Shape;51;gb8b18736eb_0_41">
            <a:extLst>
              <a:ext uri="{FF2B5EF4-FFF2-40B4-BE49-F238E27FC236}">
                <a16:creationId xmlns:a16="http://schemas.microsoft.com/office/drawing/2014/main" id="{58D2EECC-2FE0-7443-BCB0-68D3496FCB3D}"/>
              </a:ext>
            </a:extLst>
          </p:cNvPr>
          <p:cNvPicPr preferRelativeResize="0"/>
          <p:nvPr/>
        </p:nvPicPr>
        <p:blipFill rotWithShape="1">
          <a:blip r:embed="rId4">
            <a:alphaModFix/>
          </a:blip>
          <a:srcRect/>
          <a:stretch/>
        </p:blipFill>
        <p:spPr>
          <a:xfrm>
            <a:off x="1945634" y="1600045"/>
            <a:ext cx="4404366" cy="4512778"/>
          </a:xfrm>
          <a:prstGeom prst="rect">
            <a:avLst/>
          </a:prstGeom>
          <a:noFill/>
          <a:ln>
            <a:noFill/>
          </a:ln>
        </p:spPr>
      </p:pic>
    </p:spTree>
    <p:extLst>
      <p:ext uri="{BB962C8B-B14F-4D97-AF65-F5344CB8AC3E}">
        <p14:creationId xmlns:p14="http://schemas.microsoft.com/office/powerpoint/2010/main" val="375241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gb9c18299e0_0_0"/>
          <p:cNvSpPr txBox="1">
            <a:spLocks noGrp="1"/>
          </p:cNvSpPr>
          <p:nvPr>
            <p:ph type="title"/>
          </p:nvPr>
        </p:nvSpPr>
        <p:spPr>
          <a:xfrm>
            <a:off x="1265767" y="478367"/>
            <a:ext cx="10276400" cy="652000"/>
          </a:xfrm>
          <a:prstGeom prst="rect">
            <a:avLst/>
          </a:prstGeom>
          <a:noFill/>
          <a:ln>
            <a:noFill/>
          </a:ln>
        </p:spPr>
        <p:txBody>
          <a:bodyPr spcFirstLastPara="1" wrap="square" lIns="0" tIns="60933" rIns="121900" bIns="60933" anchor="b" anchorCtr="0">
            <a:noAutofit/>
          </a:bodyPr>
          <a:lstStyle/>
          <a:p>
            <a:pPr>
              <a:buClr>
                <a:schemeClr val="lt2"/>
              </a:buClr>
              <a:buSzPts val="2400"/>
            </a:pPr>
            <a:r>
              <a:rPr lang="en-US"/>
              <a:t>Our Field: Water Resources Systems Analysis </a:t>
            </a:r>
            <a:endParaRPr/>
          </a:p>
        </p:txBody>
      </p:sp>
      <p:pic>
        <p:nvPicPr>
          <p:cNvPr id="60" name="Google Shape;60;gb9c18299e0_0_0"/>
          <p:cNvPicPr preferRelativeResize="0"/>
          <p:nvPr/>
        </p:nvPicPr>
        <p:blipFill rotWithShape="1">
          <a:blip r:embed="rId3">
            <a:alphaModFix/>
          </a:blip>
          <a:srcRect/>
          <a:stretch/>
        </p:blipFill>
        <p:spPr>
          <a:xfrm>
            <a:off x="7184799" y="1255334"/>
            <a:ext cx="3337200" cy="4712901"/>
          </a:xfrm>
          <a:prstGeom prst="rect">
            <a:avLst/>
          </a:prstGeom>
          <a:noFill/>
          <a:ln>
            <a:noFill/>
          </a:ln>
        </p:spPr>
      </p:pic>
      <p:sp>
        <p:nvSpPr>
          <p:cNvPr id="61" name="Google Shape;61;gb9c18299e0_0_0"/>
          <p:cNvSpPr txBox="1">
            <a:spLocks noGrp="1"/>
          </p:cNvSpPr>
          <p:nvPr>
            <p:ph type="body" idx="1"/>
          </p:nvPr>
        </p:nvSpPr>
        <p:spPr>
          <a:xfrm>
            <a:off x="999833" y="1427800"/>
            <a:ext cx="5617600" cy="5498400"/>
          </a:xfrm>
          <a:prstGeom prst="rect">
            <a:avLst/>
          </a:prstGeom>
          <a:noFill/>
          <a:ln>
            <a:noFill/>
          </a:ln>
        </p:spPr>
        <p:txBody>
          <a:bodyPr spcFirstLastPara="1" wrap="square" lIns="0" tIns="60933" rIns="0" bIns="60933" anchor="t" anchorCtr="0">
            <a:noAutofit/>
          </a:bodyPr>
          <a:lstStyle/>
          <a:p>
            <a:pPr marL="0" indent="0">
              <a:lnSpc>
                <a:spcPct val="90000"/>
              </a:lnSpc>
              <a:spcBef>
                <a:spcPts val="453"/>
              </a:spcBef>
            </a:pPr>
            <a:r>
              <a:rPr lang="en-US" b="1" dirty="0"/>
              <a:t>Exa</a:t>
            </a:r>
            <a:r>
              <a:rPr lang="en-US" b="1"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mples</a:t>
            </a:r>
            <a:r>
              <a:rPr lang="en-US" b="1" dirty="0"/>
              <a:t>  </a:t>
            </a:r>
            <a:endParaRPr b="1" dirty="0"/>
          </a:p>
          <a:p>
            <a:pPr indent="0">
              <a:lnSpc>
                <a:spcPct val="90000"/>
              </a:lnSpc>
              <a:spcBef>
                <a:spcPts val="453"/>
              </a:spcBef>
            </a:pPr>
            <a:endParaRPr dirty="0"/>
          </a:p>
          <a:p>
            <a:pPr indent="-423323">
              <a:lnSpc>
                <a:spcPct val="90000"/>
              </a:lnSpc>
              <a:spcBef>
                <a:spcPts val="453"/>
              </a:spcBef>
              <a:buChar char="●"/>
            </a:pPr>
            <a:r>
              <a:rPr lang="en-US" dirty="0"/>
              <a:t>What</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 capacity expansions should we plan </a:t>
            </a:r>
            <a:r>
              <a:rPr lang="en-US" dirty="0"/>
              <a:t>given uncertainty in long-term climate impacts?</a:t>
            </a:r>
          </a:p>
          <a:p>
            <a:pPr indent="-423323">
              <a:lnSpc>
                <a:spcPct val="90000"/>
              </a:lnSpc>
              <a:spcBef>
                <a:spcPts val="453"/>
              </a:spcBef>
              <a:buChar char="●"/>
            </a:pPr>
            <a:endParaRPr lang="en-US" dirty="0"/>
          </a:p>
          <a:p>
            <a:pPr indent="-423323">
              <a:lnSpc>
                <a:spcPct val="90000"/>
              </a:lnSpc>
              <a:spcBef>
                <a:spcPts val="453"/>
              </a:spcBef>
              <a:buChar char="●"/>
            </a:pPr>
            <a:r>
              <a:rPr lang="en-US" dirty="0"/>
              <a:t>What short- or long-term adaptation triggers should we use to ensure robustness to climate change?</a:t>
            </a:r>
            <a:br>
              <a:rPr lang="en-US" dirty="0"/>
            </a:br>
            <a:endParaRPr dirty="0"/>
          </a:p>
          <a:p>
            <a:pPr indent="-423323">
              <a:lnSpc>
                <a:spcPct val="90000"/>
              </a:lnSpc>
              <a:spcBef>
                <a:spcPts val="0"/>
              </a:spcBef>
              <a:buChar char="●"/>
            </a:pPr>
            <a:r>
              <a:rPr lang="en-US" dirty="0"/>
              <a:t>How do supply portfolios stand up to mild, prolonged droughts vs short, intense droughts?</a:t>
            </a:r>
            <a:endParaRPr dirty="0"/>
          </a:p>
          <a:p>
            <a:pPr indent="0">
              <a:lnSpc>
                <a:spcPct val="90000"/>
              </a:lnSpc>
              <a:spcBef>
                <a:spcPts val="453"/>
              </a:spcBef>
            </a:pPr>
            <a:endParaRPr dirty="0"/>
          </a:p>
          <a:p>
            <a:pPr indent="-423323">
              <a:lnSpc>
                <a:spcPct val="90000"/>
              </a:lnSpc>
              <a:spcBef>
                <a:spcPts val="453"/>
              </a:spcBef>
              <a:buChar char="●"/>
            </a:pPr>
            <a:r>
              <a:rPr lang="en-US" dirty="0"/>
              <a:t>When should demand management be implemented?</a:t>
            </a:r>
          </a:p>
          <a:p>
            <a:pPr indent="-423323">
              <a:lnSpc>
                <a:spcPct val="90000"/>
              </a:lnSpc>
              <a:spcBef>
                <a:spcPts val="453"/>
              </a:spcBef>
              <a:buChar char="●"/>
            </a:pPr>
            <a:endParaRPr lang="en-US" dirty="0"/>
          </a:p>
          <a:p>
            <a:pPr indent="-423323">
              <a:lnSpc>
                <a:spcPct val="90000"/>
              </a:lnSpc>
              <a:spcBef>
                <a:spcPts val="453"/>
              </a:spcBef>
              <a:buChar char="●"/>
            </a:pPr>
            <a:r>
              <a:rPr lang="en-US" dirty="0"/>
              <a:t>How should reservoir operations be adapted as the climate changes?</a:t>
            </a:r>
            <a:endParaRPr dirty="0"/>
          </a:p>
          <a:p>
            <a:pPr marL="0" indent="0">
              <a:lnSpc>
                <a:spcPct val="115000"/>
              </a:lnSpc>
              <a:spcBef>
                <a:spcPts val="0"/>
              </a:spcBef>
            </a:pPr>
            <a:endParaRPr sz="1467" dirty="0"/>
          </a:p>
          <a:p>
            <a:pPr marL="0" indent="0">
              <a:lnSpc>
                <a:spcPct val="90000"/>
              </a:lnSpc>
              <a:spcBef>
                <a:spcPts val="453"/>
              </a:spcBef>
            </a:pPr>
            <a:endParaRPr dirty="0"/>
          </a:p>
          <a:p>
            <a:pPr indent="0">
              <a:lnSpc>
                <a:spcPct val="90000"/>
              </a:lnSpc>
              <a:spcBef>
                <a:spcPts val="453"/>
              </a:spcBef>
            </a:pPr>
            <a:endParaRPr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04746" y="579417"/>
            <a:ext cx="7258782" cy="6008114"/>
          </a:xfrm>
          <a:prstGeom prst="rect">
            <a:avLst/>
          </a:prstGeom>
        </p:spPr>
      </p:pic>
      <p:sp>
        <p:nvSpPr>
          <p:cNvPr id="6" name="TextBox 5"/>
          <p:cNvSpPr txBox="1"/>
          <p:nvPr/>
        </p:nvSpPr>
        <p:spPr>
          <a:xfrm>
            <a:off x="1378390" y="1532741"/>
            <a:ext cx="1105334" cy="276999"/>
          </a:xfrm>
          <a:prstGeom prst="rect">
            <a:avLst/>
          </a:prstGeom>
          <a:noFill/>
        </p:spPr>
        <p:txBody>
          <a:bodyPr wrap="square" rtlCol="0">
            <a:spAutoFit/>
          </a:bodyPr>
          <a:lstStyle/>
          <a:p>
            <a:r>
              <a:rPr lang="en-US" sz="1200" dirty="0">
                <a:solidFill>
                  <a:prstClr val="black"/>
                </a:solidFill>
                <a:latin typeface="Arial"/>
              </a:rPr>
              <a:t>e.g. RDM</a:t>
            </a:r>
          </a:p>
        </p:txBody>
      </p:sp>
      <p:sp>
        <p:nvSpPr>
          <p:cNvPr id="7" name="TextBox 6"/>
          <p:cNvSpPr txBox="1"/>
          <p:nvPr/>
        </p:nvSpPr>
        <p:spPr>
          <a:xfrm>
            <a:off x="2158981" y="6431766"/>
            <a:ext cx="7825569" cy="461665"/>
          </a:xfrm>
          <a:prstGeom prst="rect">
            <a:avLst/>
          </a:prstGeom>
          <a:noFill/>
        </p:spPr>
        <p:txBody>
          <a:bodyPr wrap="square" rtlCol="0">
            <a:spAutoFit/>
          </a:bodyPr>
          <a:lstStyle/>
          <a:p>
            <a:r>
              <a:rPr lang="en-US" sz="1200" dirty="0">
                <a:solidFill>
                  <a:prstClr val="black"/>
                </a:solidFill>
                <a:latin typeface="Arial"/>
              </a:rPr>
              <a:t>Source: Ray and Brown, “Confronting Climate Uncertainty in Water Resources Planning and Project Design: The Decision Tree Framework”, World Bank Group, 2015. </a:t>
            </a:r>
          </a:p>
        </p:txBody>
      </p:sp>
      <p:sp>
        <p:nvSpPr>
          <p:cNvPr id="3" name="TextBox 2">
            <a:extLst>
              <a:ext uri="{FF2B5EF4-FFF2-40B4-BE49-F238E27FC236}">
                <a16:creationId xmlns:a16="http://schemas.microsoft.com/office/drawing/2014/main" id="{9B9FBADA-F129-C544-B9EE-61325F112F87}"/>
              </a:ext>
            </a:extLst>
          </p:cNvPr>
          <p:cNvSpPr txBox="1"/>
          <p:nvPr/>
        </p:nvSpPr>
        <p:spPr>
          <a:xfrm>
            <a:off x="4152275" y="464705"/>
            <a:ext cx="8039725" cy="523220"/>
          </a:xfrm>
          <a:prstGeom prst="rect">
            <a:avLst/>
          </a:prstGeom>
          <a:noFill/>
        </p:spPr>
        <p:txBody>
          <a:bodyPr wrap="square" rtlCol="0">
            <a:spAutoFit/>
          </a:bodyPr>
          <a:lstStyle/>
          <a:p>
            <a:r>
              <a:rPr lang="en-US" sz="2800" dirty="0"/>
              <a:t>Decision Making Under Deep Uncertainty</a:t>
            </a:r>
          </a:p>
        </p:txBody>
      </p:sp>
      <p:sp>
        <p:nvSpPr>
          <p:cNvPr id="5" name="TextBox 4">
            <a:extLst>
              <a:ext uri="{FF2B5EF4-FFF2-40B4-BE49-F238E27FC236}">
                <a16:creationId xmlns:a16="http://schemas.microsoft.com/office/drawing/2014/main" id="{8F8ABEF8-1C21-F149-8D73-9CDF135E7BFB}"/>
              </a:ext>
            </a:extLst>
          </p:cNvPr>
          <p:cNvSpPr txBox="1"/>
          <p:nvPr/>
        </p:nvSpPr>
        <p:spPr>
          <a:xfrm>
            <a:off x="1868238" y="794077"/>
            <a:ext cx="1240781" cy="369332"/>
          </a:xfrm>
          <a:prstGeom prst="rect">
            <a:avLst/>
          </a:prstGeom>
          <a:solidFill>
            <a:schemeClr val="bg1"/>
          </a:solidFill>
        </p:spPr>
        <p:txBody>
          <a:bodyPr wrap="square" rtlCol="0">
            <a:spAutoFit/>
          </a:bodyPr>
          <a:lstStyle/>
          <a:p>
            <a:r>
              <a:rPr lang="en-US" dirty="0"/>
              <a:t>Top down</a:t>
            </a:r>
          </a:p>
        </p:txBody>
      </p:sp>
      <p:sp>
        <p:nvSpPr>
          <p:cNvPr id="8" name="TextBox 7">
            <a:extLst>
              <a:ext uri="{FF2B5EF4-FFF2-40B4-BE49-F238E27FC236}">
                <a16:creationId xmlns:a16="http://schemas.microsoft.com/office/drawing/2014/main" id="{6A08C1B6-F59C-E947-9267-A8B373931FB5}"/>
              </a:ext>
            </a:extLst>
          </p:cNvPr>
          <p:cNvSpPr txBox="1"/>
          <p:nvPr/>
        </p:nvSpPr>
        <p:spPr>
          <a:xfrm>
            <a:off x="8387548" y="6062434"/>
            <a:ext cx="1543987" cy="369332"/>
          </a:xfrm>
          <a:prstGeom prst="rect">
            <a:avLst/>
          </a:prstGeom>
          <a:solidFill>
            <a:schemeClr val="bg1"/>
          </a:solidFill>
        </p:spPr>
        <p:txBody>
          <a:bodyPr wrap="square" rtlCol="0">
            <a:spAutoFit/>
          </a:bodyPr>
          <a:lstStyle/>
          <a:p>
            <a:r>
              <a:rPr lang="en-US" dirty="0"/>
              <a:t>Bottom up</a:t>
            </a:r>
          </a:p>
        </p:txBody>
      </p:sp>
    </p:spTree>
    <p:extLst>
      <p:ext uri="{BB962C8B-B14F-4D97-AF65-F5344CB8AC3E}">
        <p14:creationId xmlns:p14="http://schemas.microsoft.com/office/powerpoint/2010/main" val="453318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0195A9-37CF-6848-B786-8672228B801F}"/>
              </a:ext>
            </a:extLst>
          </p:cNvPr>
          <p:cNvPicPr>
            <a:picLocks noChangeAspect="1"/>
          </p:cNvPicPr>
          <p:nvPr/>
        </p:nvPicPr>
        <p:blipFill>
          <a:blip r:embed="rId2"/>
          <a:stretch>
            <a:fillRect/>
          </a:stretch>
        </p:blipFill>
        <p:spPr>
          <a:xfrm>
            <a:off x="642959" y="1470675"/>
            <a:ext cx="10659025" cy="4316905"/>
          </a:xfrm>
          <a:prstGeom prst="rect">
            <a:avLst/>
          </a:prstGeom>
        </p:spPr>
      </p:pic>
      <p:sp>
        <p:nvSpPr>
          <p:cNvPr id="3" name="TextBox 2">
            <a:extLst>
              <a:ext uri="{FF2B5EF4-FFF2-40B4-BE49-F238E27FC236}">
                <a16:creationId xmlns:a16="http://schemas.microsoft.com/office/drawing/2014/main" id="{F9C4BA5B-E254-6242-8A6C-8AD88DFED2F7}"/>
              </a:ext>
            </a:extLst>
          </p:cNvPr>
          <p:cNvSpPr txBox="1"/>
          <p:nvPr/>
        </p:nvSpPr>
        <p:spPr>
          <a:xfrm>
            <a:off x="457200" y="6138517"/>
            <a:ext cx="10844784"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Herman, Quinn, </a:t>
            </a:r>
            <a:r>
              <a:rPr lang="en-US" sz="1600" dirty="0" err="1">
                <a:latin typeface="Arial" panose="020B0604020202020204" pitchFamily="34" charset="0"/>
                <a:cs typeface="Arial" panose="020B0604020202020204" pitchFamily="34" charset="0"/>
              </a:rPr>
              <a:t>Steinscheinder</a:t>
            </a:r>
            <a:r>
              <a:rPr lang="en-US" sz="1600" dirty="0">
                <a:latin typeface="Arial" panose="020B0604020202020204" pitchFamily="34" charset="0"/>
                <a:cs typeface="Arial" panose="020B0604020202020204" pitchFamily="34" charset="0"/>
              </a:rPr>
              <a:t>, Giuliani, and Fletcher (2020). “Climate Adaptation as a Control Problem: Review and Perspectives on Dynamic Water Resources Planning Under Uncertainty.” </a:t>
            </a:r>
            <a:r>
              <a:rPr lang="en-US" sz="1600" i="1" dirty="0">
                <a:latin typeface="Arial" panose="020B0604020202020204" pitchFamily="34" charset="0"/>
                <a:cs typeface="Arial" panose="020B0604020202020204" pitchFamily="34" charset="0"/>
              </a:rPr>
              <a:t>Water Resources Research</a:t>
            </a:r>
            <a:r>
              <a:rPr lang="en-US" sz="1600" dirty="0">
                <a:latin typeface="Arial" panose="020B0604020202020204" pitchFamily="34" charset="0"/>
                <a:cs typeface="Arial" panose="020B0604020202020204" pitchFamily="34" charset="0"/>
              </a:rPr>
              <a:t>.</a:t>
            </a:r>
          </a:p>
        </p:txBody>
      </p:sp>
      <p:sp>
        <p:nvSpPr>
          <p:cNvPr id="4" name="Title 3">
            <a:extLst>
              <a:ext uri="{FF2B5EF4-FFF2-40B4-BE49-F238E27FC236}">
                <a16:creationId xmlns:a16="http://schemas.microsoft.com/office/drawing/2014/main" id="{49CAF6FA-BC7F-6846-8D6E-E557F55A7A72}"/>
              </a:ext>
            </a:extLst>
          </p:cNvPr>
          <p:cNvSpPr>
            <a:spLocks noGrp="1"/>
          </p:cNvSpPr>
          <p:nvPr>
            <p:ph type="title"/>
          </p:nvPr>
        </p:nvSpPr>
        <p:spPr>
          <a:xfrm>
            <a:off x="838200" y="145112"/>
            <a:ext cx="10515600" cy="1325563"/>
          </a:xfrm>
        </p:spPr>
        <p:txBody>
          <a:bodyPr>
            <a:normAutofit/>
          </a:bodyPr>
          <a:lstStyle/>
          <a:p>
            <a:r>
              <a:rPr lang="en-US" sz="3600" dirty="0">
                <a:latin typeface="Arial" panose="020B0604020202020204" pitchFamily="34" charset="0"/>
                <a:cs typeface="Arial" panose="020B0604020202020204" pitchFamily="34" charset="0"/>
              </a:rPr>
              <a:t>Climate adaptation as a control problem</a:t>
            </a:r>
          </a:p>
        </p:txBody>
      </p:sp>
    </p:spTree>
    <p:extLst>
      <p:ext uri="{BB962C8B-B14F-4D97-AF65-F5344CB8AC3E}">
        <p14:creationId xmlns:p14="http://schemas.microsoft.com/office/powerpoint/2010/main" val="889077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6287-FBD2-4E47-9BF8-3E9627263929}"/>
              </a:ext>
            </a:extLst>
          </p:cNvPr>
          <p:cNvSpPr>
            <a:spLocks noGrp="1"/>
          </p:cNvSpPr>
          <p:nvPr>
            <p:ph type="title"/>
          </p:nvPr>
        </p:nvSpPr>
        <p:spPr/>
        <p:txBody>
          <a:bodyPr/>
          <a:lstStyle/>
          <a:p>
            <a:r>
              <a:rPr lang="en-US" dirty="0"/>
              <a:t>Synthetic streamflow generation</a:t>
            </a:r>
          </a:p>
        </p:txBody>
      </p:sp>
      <p:pic>
        <p:nvPicPr>
          <p:cNvPr id="4" name="Content Placeholder 3">
            <a:extLst>
              <a:ext uri="{FF2B5EF4-FFF2-40B4-BE49-F238E27FC236}">
                <a16:creationId xmlns:a16="http://schemas.microsoft.com/office/drawing/2014/main" id="{E61D749D-3876-5546-8AC8-AB9C2177A634}"/>
              </a:ext>
            </a:extLst>
          </p:cNvPr>
          <p:cNvPicPr>
            <a:picLocks noGrp="1" noChangeAspect="1"/>
          </p:cNvPicPr>
          <p:nvPr>
            <p:ph sz="quarter" idx="10"/>
          </p:nvPr>
        </p:nvPicPr>
        <p:blipFill>
          <a:blip r:embed="rId3"/>
          <a:stretch>
            <a:fillRect/>
          </a:stretch>
        </p:blipFill>
        <p:spPr>
          <a:xfrm>
            <a:off x="602731" y="723726"/>
            <a:ext cx="6973238" cy="5478462"/>
          </a:xfrm>
          <a:prstGeom prst="rect">
            <a:avLst/>
          </a:prstGeom>
        </p:spPr>
      </p:pic>
      <p:sp>
        <p:nvSpPr>
          <p:cNvPr id="5" name="Rectangle 4">
            <a:extLst>
              <a:ext uri="{FF2B5EF4-FFF2-40B4-BE49-F238E27FC236}">
                <a16:creationId xmlns:a16="http://schemas.microsoft.com/office/drawing/2014/main" id="{19332D76-7AA2-7649-B145-0F17A23F391E}"/>
              </a:ext>
            </a:extLst>
          </p:cNvPr>
          <p:cNvSpPr/>
          <p:nvPr/>
        </p:nvSpPr>
        <p:spPr>
          <a:xfrm>
            <a:off x="6923314" y="5708326"/>
            <a:ext cx="5268686" cy="60016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000000">
                    <a:lumMod val="75000"/>
                    <a:lumOff val="25000"/>
                  </a:srgbClr>
                </a:solidFill>
                <a:effectLst/>
                <a:uLnTx/>
                <a:uFillTx/>
                <a:latin typeface="Futura Medium" panose="020B0602020204020303" pitchFamily="34" charset="-79"/>
                <a:ea typeface="+mn-ea"/>
                <a:cs typeface="Futura Medium" panose="020B0602020204020303" pitchFamily="34" charset="-79"/>
              </a:rPr>
              <a:t>Borgomeo</a:t>
            </a:r>
            <a:r>
              <a:rPr kumimoji="0" lang="en-US" sz="1100" b="0" i="0" u="none" strike="noStrike" kern="1200" cap="none" spc="0" normalizeH="0" baseline="0" noProof="0" dirty="0">
                <a:ln>
                  <a:noFill/>
                </a:ln>
                <a:solidFill>
                  <a:srgbClr val="000000">
                    <a:lumMod val="75000"/>
                    <a:lumOff val="25000"/>
                  </a:srgbClr>
                </a:solidFill>
                <a:effectLst/>
                <a:uLnTx/>
                <a:uFillTx/>
                <a:latin typeface="Futura Medium" panose="020B0602020204020303" pitchFamily="34" charset="-79"/>
                <a:ea typeface="+mn-ea"/>
                <a:cs typeface="Futura Medium" panose="020B0602020204020303" pitchFamily="34" charset="-79"/>
              </a:rPr>
              <a:t>, E., Farmer, C. L., &amp; Hall, J. W. (2015). Numerical rivers: A synthetic streamflow generator for water resources vulnerability assessments. </a:t>
            </a:r>
            <a:r>
              <a:rPr kumimoji="0" lang="en-US" sz="1100" b="0" i="1" u="none" strike="noStrike" kern="1200" cap="none" spc="0" normalizeH="0" baseline="0" noProof="0" dirty="0">
                <a:ln>
                  <a:noFill/>
                </a:ln>
                <a:solidFill>
                  <a:srgbClr val="000000">
                    <a:lumMod val="75000"/>
                    <a:lumOff val="25000"/>
                  </a:srgbClr>
                </a:solidFill>
                <a:effectLst/>
                <a:uLnTx/>
                <a:uFillTx/>
                <a:latin typeface="Futura Medium" panose="020B0602020204020303" pitchFamily="34" charset="-79"/>
                <a:ea typeface="+mn-ea"/>
                <a:cs typeface="Futura Medium" panose="020B0602020204020303" pitchFamily="34" charset="-79"/>
              </a:rPr>
              <a:t>Water Resources Research</a:t>
            </a:r>
            <a:r>
              <a:rPr kumimoji="0" lang="en-US" sz="1100" b="0" i="0" u="none" strike="noStrike" kern="1200" cap="none" spc="0" normalizeH="0" baseline="0" noProof="0" dirty="0">
                <a:ln>
                  <a:noFill/>
                </a:ln>
                <a:solidFill>
                  <a:srgbClr val="000000">
                    <a:lumMod val="75000"/>
                    <a:lumOff val="25000"/>
                  </a:srgbClr>
                </a:solidFill>
                <a:effectLst/>
                <a:uLnTx/>
                <a:uFillTx/>
                <a:latin typeface="Futura Medium" panose="020B0602020204020303" pitchFamily="34" charset="-79"/>
                <a:ea typeface="+mn-ea"/>
                <a:cs typeface="Futura Medium" panose="020B0602020204020303" pitchFamily="34" charset="-79"/>
              </a:rPr>
              <a:t>, </a:t>
            </a:r>
            <a:r>
              <a:rPr kumimoji="0" lang="en-US" sz="1100" b="0" i="1" u="none" strike="noStrike" kern="1200" cap="none" spc="0" normalizeH="0" baseline="0" noProof="0" dirty="0">
                <a:ln>
                  <a:noFill/>
                </a:ln>
                <a:solidFill>
                  <a:srgbClr val="000000">
                    <a:lumMod val="75000"/>
                    <a:lumOff val="25000"/>
                  </a:srgbClr>
                </a:solidFill>
                <a:effectLst/>
                <a:uLnTx/>
                <a:uFillTx/>
                <a:latin typeface="Futura Medium" panose="020B0602020204020303" pitchFamily="34" charset="-79"/>
                <a:ea typeface="+mn-ea"/>
                <a:cs typeface="Futura Medium" panose="020B0602020204020303" pitchFamily="34" charset="-79"/>
              </a:rPr>
              <a:t>51</a:t>
            </a:r>
            <a:r>
              <a:rPr kumimoji="0" lang="en-US" sz="1100" b="0" i="0" u="none" strike="noStrike" kern="1200" cap="none" spc="0" normalizeH="0" baseline="0" noProof="0" dirty="0">
                <a:ln>
                  <a:noFill/>
                </a:ln>
                <a:solidFill>
                  <a:srgbClr val="000000">
                    <a:lumMod val="75000"/>
                    <a:lumOff val="25000"/>
                  </a:srgbClr>
                </a:solidFill>
                <a:effectLst/>
                <a:uLnTx/>
                <a:uFillTx/>
                <a:latin typeface="Futura Medium" panose="020B0602020204020303" pitchFamily="34" charset="-79"/>
                <a:ea typeface="+mn-ea"/>
                <a:cs typeface="Futura Medium" panose="020B0602020204020303" pitchFamily="34" charset="-79"/>
              </a:rPr>
              <a:t>(7), 5382-5405.</a:t>
            </a:r>
          </a:p>
        </p:txBody>
      </p:sp>
      <p:sp>
        <p:nvSpPr>
          <p:cNvPr id="6" name="TextBox 5">
            <a:extLst>
              <a:ext uri="{FF2B5EF4-FFF2-40B4-BE49-F238E27FC236}">
                <a16:creationId xmlns:a16="http://schemas.microsoft.com/office/drawing/2014/main" id="{3F69A99F-C510-0F49-A92E-A7FCBA8A715A}"/>
              </a:ext>
            </a:extLst>
          </p:cNvPr>
          <p:cNvSpPr txBox="1"/>
          <p:nvPr/>
        </p:nvSpPr>
        <p:spPr>
          <a:xfrm>
            <a:off x="7987409" y="2109073"/>
            <a:ext cx="4040155" cy="181588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Futura Medium" panose="020B0602020204020303" pitchFamily="34" charset="-79"/>
              <a:ea typeface="+mn-ea"/>
              <a:cs typeface="Futura Medium" panose="020B0602020204020303" pitchFamily="34" charset="-79"/>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Futura Medium" panose="020B0602020204020303" pitchFamily="34" charset="-79"/>
                <a:ea typeface="+mn-ea"/>
                <a:cs typeface="Futura Medium" panose="020B0602020204020303" pitchFamily="34" charset="-79"/>
              </a:rPr>
              <a:t>Reconstruct empirical distribution from historical streamflow data</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Futura Medium" panose="020B0602020204020303" pitchFamily="34" charset="-79"/>
                <a:ea typeface="+mn-ea"/>
                <a:cs typeface="Futura Medium" panose="020B0602020204020303" pitchFamily="34" charset="-79"/>
              </a:rPr>
              <a:t>Extract random series from empirical distribution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Futura Medium" panose="020B0602020204020303" pitchFamily="34" charset="-79"/>
                <a:ea typeface="+mn-ea"/>
                <a:cs typeface="Futura Medium" panose="020B0602020204020303" pitchFamily="34" charset="-79"/>
              </a:rPr>
              <a:t>Recombine random series to generate a synthetic streamflow series that matches desired properties</a:t>
            </a:r>
          </a:p>
        </p:txBody>
      </p:sp>
    </p:spTree>
    <p:extLst>
      <p:ext uri="{BB962C8B-B14F-4D97-AF65-F5344CB8AC3E}">
        <p14:creationId xmlns:p14="http://schemas.microsoft.com/office/powerpoint/2010/main" val="2989581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0C626F-9DFB-084A-A373-74D603BD5EE6}"/>
              </a:ext>
            </a:extLst>
          </p:cNvPr>
          <p:cNvSpPr txBox="1">
            <a:spLocks/>
          </p:cNvSpPr>
          <p:nvPr/>
        </p:nvSpPr>
        <p:spPr>
          <a:xfrm>
            <a:off x="290684" y="189560"/>
            <a:ext cx="9323579" cy="7784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Learning about climate change uncertainty to target infrastructure investments for climate adaptation</a:t>
            </a:r>
          </a:p>
        </p:txBody>
      </p:sp>
      <p:sp>
        <p:nvSpPr>
          <p:cNvPr id="33" name="Rectangle 32">
            <a:extLst>
              <a:ext uri="{FF2B5EF4-FFF2-40B4-BE49-F238E27FC236}">
                <a16:creationId xmlns:a16="http://schemas.microsoft.com/office/drawing/2014/main" id="{ACACC563-2BE2-B943-A2CB-BED9F92E0B64}"/>
              </a:ext>
            </a:extLst>
          </p:cNvPr>
          <p:cNvSpPr/>
          <p:nvPr/>
        </p:nvSpPr>
        <p:spPr>
          <a:xfrm>
            <a:off x="7583240" y="1430842"/>
            <a:ext cx="330185" cy="109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6BE1240-88E8-D549-AEFB-9DBA246A625B}"/>
              </a:ext>
            </a:extLst>
          </p:cNvPr>
          <p:cNvSpPr/>
          <p:nvPr/>
        </p:nvSpPr>
        <p:spPr>
          <a:xfrm>
            <a:off x="10016967" y="1406665"/>
            <a:ext cx="330185" cy="109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51DB97E6-AF1C-5347-843F-1327EE33AE0E}"/>
              </a:ext>
            </a:extLst>
          </p:cNvPr>
          <p:cNvGrpSpPr/>
          <p:nvPr/>
        </p:nvGrpSpPr>
        <p:grpSpPr>
          <a:xfrm>
            <a:off x="45968" y="1270590"/>
            <a:ext cx="3185140" cy="2623324"/>
            <a:chOff x="469517" y="1005392"/>
            <a:chExt cx="3185140" cy="2623324"/>
          </a:xfrm>
        </p:grpSpPr>
        <p:pic>
          <p:nvPicPr>
            <p:cNvPr id="32" name="Picture 31">
              <a:extLst>
                <a:ext uri="{FF2B5EF4-FFF2-40B4-BE49-F238E27FC236}">
                  <a16:creationId xmlns:a16="http://schemas.microsoft.com/office/drawing/2014/main" id="{E755A143-47F1-2141-BDA4-D8F94C94C25F}"/>
                </a:ext>
              </a:extLst>
            </p:cNvPr>
            <p:cNvPicPr>
              <a:picLocks noChangeAspect="1"/>
            </p:cNvPicPr>
            <p:nvPr/>
          </p:nvPicPr>
          <p:blipFill rotWithShape="1">
            <a:blip r:embed="rId2"/>
            <a:srcRect l="52577" t="18549" r="7734" b="18098"/>
            <a:stretch/>
          </p:blipFill>
          <p:spPr>
            <a:xfrm>
              <a:off x="469517" y="1291426"/>
              <a:ext cx="3124670" cy="1977226"/>
            </a:xfrm>
            <a:prstGeom prst="rect">
              <a:avLst/>
            </a:prstGeom>
          </p:spPr>
        </p:pic>
        <p:sp>
          <p:nvSpPr>
            <p:cNvPr id="15" name="TextBox 14">
              <a:extLst>
                <a:ext uri="{FF2B5EF4-FFF2-40B4-BE49-F238E27FC236}">
                  <a16:creationId xmlns:a16="http://schemas.microsoft.com/office/drawing/2014/main" id="{79CC0DFE-E09D-EB40-99BE-A4D227DAAB8B}"/>
                </a:ext>
              </a:extLst>
            </p:cNvPr>
            <p:cNvSpPr txBox="1"/>
            <p:nvPr/>
          </p:nvSpPr>
          <p:spPr>
            <a:xfrm>
              <a:off x="797116" y="1005392"/>
              <a:ext cx="2857541" cy="276999"/>
            </a:xfrm>
            <a:prstGeom prst="rect">
              <a:avLst/>
            </a:prstGeom>
            <a:solidFill>
              <a:schemeClr val="bg1"/>
            </a:solidFill>
          </p:spPr>
          <p:txBody>
            <a:bodyPr wrap="square" rtlCol="0">
              <a:spAutoFit/>
            </a:bodyPr>
            <a:lstStyle/>
            <a:p>
              <a:r>
                <a:rPr lang="en-US" sz="1200" dirty="0">
                  <a:latin typeface="Arial" panose="020B0604020202020204" pitchFamily="34" charset="0"/>
                  <a:cs typeface="Arial" panose="020B0604020202020204" pitchFamily="34" charset="0"/>
                </a:rPr>
                <a:t>Precipitation change in Mombasa</a:t>
              </a:r>
            </a:p>
          </p:txBody>
        </p:sp>
        <p:pic>
          <p:nvPicPr>
            <p:cNvPr id="37" name="Picture 36">
              <a:extLst>
                <a:ext uri="{FF2B5EF4-FFF2-40B4-BE49-F238E27FC236}">
                  <a16:creationId xmlns:a16="http://schemas.microsoft.com/office/drawing/2014/main" id="{2D63B5C5-FA67-C447-AF27-149C7DE1662E}"/>
                </a:ext>
              </a:extLst>
            </p:cNvPr>
            <p:cNvPicPr>
              <a:picLocks noChangeAspect="1"/>
            </p:cNvPicPr>
            <p:nvPr/>
          </p:nvPicPr>
          <p:blipFill rotWithShape="1">
            <a:blip r:embed="rId2"/>
            <a:srcRect l="52577" t="14200" r="7734" b="83562"/>
            <a:stretch/>
          </p:blipFill>
          <p:spPr>
            <a:xfrm>
              <a:off x="469517" y="1256501"/>
              <a:ext cx="3124670" cy="69850"/>
            </a:xfrm>
            <a:prstGeom prst="rect">
              <a:avLst/>
            </a:prstGeom>
          </p:spPr>
        </p:pic>
        <p:pic>
          <p:nvPicPr>
            <p:cNvPr id="38" name="Picture 37">
              <a:extLst>
                <a:ext uri="{FF2B5EF4-FFF2-40B4-BE49-F238E27FC236}">
                  <a16:creationId xmlns:a16="http://schemas.microsoft.com/office/drawing/2014/main" id="{E830D16D-3B3B-024C-9FF1-B833D8005DCE}"/>
                </a:ext>
              </a:extLst>
            </p:cNvPr>
            <p:cNvPicPr>
              <a:picLocks noChangeAspect="1"/>
            </p:cNvPicPr>
            <p:nvPr/>
          </p:nvPicPr>
          <p:blipFill rotWithShape="1">
            <a:blip r:embed="rId2"/>
            <a:srcRect l="52577" t="88464" r="7734" b="-1"/>
            <a:stretch/>
          </p:blipFill>
          <p:spPr>
            <a:xfrm>
              <a:off x="469517" y="3268652"/>
              <a:ext cx="3124670" cy="360064"/>
            </a:xfrm>
            <a:prstGeom prst="rect">
              <a:avLst/>
            </a:prstGeom>
          </p:spPr>
        </p:pic>
        <p:sp>
          <p:nvSpPr>
            <p:cNvPr id="19" name="Rectangle 18">
              <a:extLst>
                <a:ext uri="{FF2B5EF4-FFF2-40B4-BE49-F238E27FC236}">
                  <a16:creationId xmlns:a16="http://schemas.microsoft.com/office/drawing/2014/main" id="{310DBF30-5039-DA48-82E7-23977A3C2B5C}"/>
                </a:ext>
              </a:extLst>
            </p:cNvPr>
            <p:cNvSpPr/>
            <p:nvPr/>
          </p:nvSpPr>
          <p:spPr>
            <a:xfrm>
              <a:off x="650543" y="1217125"/>
              <a:ext cx="127379" cy="109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4E052FA-C1EB-0045-8FC9-B874A27189AB}"/>
                </a:ext>
              </a:extLst>
            </p:cNvPr>
            <p:cNvSpPr/>
            <p:nvPr/>
          </p:nvSpPr>
          <p:spPr>
            <a:xfrm>
              <a:off x="586854" y="3279949"/>
              <a:ext cx="210262" cy="74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 name="Picture 39">
            <a:extLst>
              <a:ext uri="{FF2B5EF4-FFF2-40B4-BE49-F238E27FC236}">
                <a16:creationId xmlns:a16="http://schemas.microsoft.com/office/drawing/2014/main" id="{3EBF80E7-618B-DD49-8370-79B1D01F14E7}"/>
              </a:ext>
            </a:extLst>
          </p:cNvPr>
          <p:cNvPicPr>
            <a:picLocks noChangeAspect="1"/>
          </p:cNvPicPr>
          <p:nvPr/>
        </p:nvPicPr>
        <p:blipFill rotWithShape="1">
          <a:blip r:embed="rId3"/>
          <a:srcRect l="10535" t="7153" r="51106" b="53157"/>
          <a:stretch/>
        </p:blipFill>
        <p:spPr>
          <a:xfrm>
            <a:off x="4204162" y="1736158"/>
            <a:ext cx="3508580" cy="1910934"/>
          </a:xfrm>
          <a:prstGeom prst="rect">
            <a:avLst/>
          </a:prstGeom>
        </p:spPr>
      </p:pic>
      <p:pic>
        <p:nvPicPr>
          <p:cNvPr id="41" name="Picture 40">
            <a:extLst>
              <a:ext uri="{FF2B5EF4-FFF2-40B4-BE49-F238E27FC236}">
                <a16:creationId xmlns:a16="http://schemas.microsoft.com/office/drawing/2014/main" id="{87C4EE3D-6FEB-7E42-96E3-BFA7A9C996D2}"/>
              </a:ext>
            </a:extLst>
          </p:cNvPr>
          <p:cNvPicPr>
            <a:picLocks noChangeAspect="1"/>
          </p:cNvPicPr>
          <p:nvPr/>
        </p:nvPicPr>
        <p:blipFill rotWithShape="1">
          <a:blip r:embed="rId3"/>
          <a:srcRect l="54539" t="8849" b="53158"/>
          <a:stretch/>
        </p:blipFill>
        <p:spPr>
          <a:xfrm>
            <a:off x="4085439" y="4364340"/>
            <a:ext cx="4455958" cy="1960194"/>
          </a:xfrm>
          <a:prstGeom prst="rect">
            <a:avLst/>
          </a:prstGeom>
        </p:spPr>
      </p:pic>
      <p:sp>
        <p:nvSpPr>
          <p:cNvPr id="42" name="TextBox 41">
            <a:extLst>
              <a:ext uri="{FF2B5EF4-FFF2-40B4-BE49-F238E27FC236}">
                <a16:creationId xmlns:a16="http://schemas.microsoft.com/office/drawing/2014/main" id="{B0C1907A-4FA1-A84A-9505-46CE310A7D9A}"/>
              </a:ext>
            </a:extLst>
          </p:cNvPr>
          <p:cNvSpPr txBox="1"/>
          <p:nvPr/>
        </p:nvSpPr>
        <p:spPr>
          <a:xfrm>
            <a:off x="4706505" y="1270590"/>
            <a:ext cx="2350118" cy="276999"/>
          </a:xfrm>
          <a:prstGeom prst="rect">
            <a:avLst/>
          </a:prstGeom>
          <a:solidFill>
            <a:schemeClr val="bg1"/>
          </a:solidFill>
        </p:spPr>
        <p:txBody>
          <a:bodyPr wrap="square" rtlCol="0">
            <a:spAutoFit/>
          </a:bodyPr>
          <a:lstStyle/>
          <a:p>
            <a:r>
              <a:rPr lang="en-US" sz="1200" dirty="0">
                <a:latin typeface="Arial" panose="020B0604020202020204" pitchFamily="34" charset="0"/>
                <a:cs typeface="Arial" panose="020B0604020202020204" pitchFamily="34" charset="0"/>
              </a:rPr>
              <a:t>Updating Uncertainty over Time</a:t>
            </a:r>
          </a:p>
        </p:txBody>
      </p:sp>
      <p:sp>
        <p:nvSpPr>
          <p:cNvPr id="44" name="TextBox 43">
            <a:extLst>
              <a:ext uri="{FF2B5EF4-FFF2-40B4-BE49-F238E27FC236}">
                <a16:creationId xmlns:a16="http://schemas.microsoft.com/office/drawing/2014/main" id="{76559A13-9A8C-2A49-BC73-9E45479D053D}"/>
              </a:ext>
            </a:extLst>
          </p:cNvPr>
          <p:cNvSpPr txBox="1"/>
          <p:nvPr/>
        </p:nvSpPr>
        <p:spPr>
          <a:xfrm>
            <a:off x="9143620" y="1270590"/>
            <a:ext cx="2350118" cy="276999"/>
          </a:xfrm>
          <a:prstGeom prst="rect">
            <a:avLst/>
          </a:prstGeom>
          <a:solidFill>
            <a:schemeClr val="bg1"/>
          </a:solidFill>
        </p:spPr>
        <p:txBody>
          <a:bodyPr wrap="square" rtlCol="0">
            <a:spAutoFit/>
          </a:bodyPr>
          <a:lstStyle/>
          <a:p>
            <a:r>
              <a:rPr lang="en-US" sz="1200" dirty="0">
                <a:latin typeface="Arial" panose="020B0604020202020204" pitchFamily="34" charset="0"/>
                <a:cs typeface="Arial" panose="020B0604020202020204" pitchFamily="34" charset="0"/>
              </a:rPr>
              <a:t>Adaptive Reservoir Expansion</a:t>
            </a:r>
          </a:p>
        </p:txBody>
      </p:sp>
      <p:sp>
        <p:nvSpPr>
          <p:cNvPr id="45" name="Right Arrow 44">
            <a:extLst>
              <a:ext uri="{FF2B5EF4-FFF2-40B4-BE49-F238E27FC236}">
                <a16:creationId xmlns:a16="http://schemas.microsoft.com/office/drawing/2014/main" id="{7E49FFA8-3E76-1F47-B4BC-A7DB1AB05559}"/>
              </a:ext>
            </a:extLst>
          </p:cNvPr>
          <p:cNvSpPr/>
          <p:nvPr/>
        </p:nvSpPr>
        <p:spPr>
          <a:xfrm>
            <a:off x="3407670" y="2408768"/>
            <a:ext cx="321282" cy="27699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64D7EE67-5176-0D48-88B0-EEA6ABA4982A}"/>
              </a:ext>
            </a:extLst>
          </p:cNvPr>
          <p:cNvGrpSpPr/>
          <p:nvPr/>
        </p:nvGrpSpPr>
        <p:grpSpPr>
          <a:xfrm>
            <a:off x="8312280" y="1203478"/>
            <a:ext cx="3803870" cy="2290608"/>
            <a:chOff x="8312280" y="935030"/>
            <a:chExt cx="3803870" cy="2290608"/>
          </a:xfrm>
        </p:grpSpPr>
        <p:pic>
          <p:nvPicPr>
            <p:cNvPr id="17" name="Picture 16">
              <a:extLst>
                <a:ext uri="{FF2B5EF4-FFF2-40B4-BE49-F238E27FC236}">
                  <a16:creationId xmlns:a16="http://schemas.microsoft.com/office/drawing/2014/main" id="{24E53112-E276-EF49-88B9-E84701AB55D6}"/>
                </a:ext>
              </a:extLst>
            </p:cNvPr>
            <p:cNvPicPr>
              <a:picLocks noChangeAspect="1"/>
            </p:cNvPicPr>
            <p:nvPr/>
          </p:nvPicPr>
          <p:blipFill rotWithShape="1">
            <a:blip r:embed="rId4"/>
            <a:srcRect t="2271" r="4015"/>
            <a:stretch/>
          </p:blipFill>
          <p:spPr>
            <a:xfrm>
              <a:off x="8313914" y="1556138"/>
              <a:ext cx="3802236" cy="1669500"/>
            </a:xfrm>
            <a:prstGeom prst="rect">
              <a:avLst/>
            </a:prstGeom>
          </p:spPr>
        </p:pic>
        <p:sp>
          <p:nvSpPr>
            <p:cNvPr id="43" name="TextBox 42">
              <a:extLst>
                <a:ext uri="{FF2B5EF4-FFF2-40B4-BE49-F238E27FC236}">
                  <a16:creationId xmlns:a16="http://schemas.microsoft.com/office/drawing/2014/main" id="{F47637D6-D3C3-C949-8044-B354D21D5432}"/>
                </a:ext>
              </a:extLst>
            </p:cNvPr>
            <p:cNvSpPr txBox="1"/>
            <p:nvPr/>
          </p:nvSpPr>
          <p:spPr>
            <a:xfrm rot="16200000">
              <a:off x="7352159" y="1895151"/>
              <a:ext cx="2166464" cy="246221"/>
            </a:xfrm>
            <a:prstGeom prst="rect">
              <a:avLst/>
            </a:prstGeom>
            <a:solidFill>
              <a:schemeClr val="bg1"/>
            </a:solidFill>
          </p:spPr>
          <p:txBody>
            <a:bodyPr wrap="square" rtlCol="0">
              <a:spAutoFit/>
            </a:bodyPr>
            <a:lstStyle/>
            <a:p>
              <a:r>
                <a:rPr lang="en-US" sz="1000" dirty="0">
                  <a:latin typeface="Arial" panose="020B0604020202020204" pitchFamily="34" charset="0"/>
                  <a:cs typeface="Arial" panose="020B0604020202020204" pitchFamily="34" charset="0"/>
                </a:rPr>
                <a:t>Cost (including shortages)</a:t>
              </a:r>
            </a:p>
          </p:txBody>
        </p:sp>
        <p:sp>
          <p:nvSpPr>
            <p:cNvPr id="46" name="Rectangle 45">
              <a:extLst>
                <a:ext uri="{FF2B5EF4-FFF2-40B4-BE49-F238E27FC236}">
                  <a16:creationId xmlns:a16="http://schemas.microsoft.com/office/drawing/2014/main" id="{0116AA2D-3FF9-1D4C-90A5-72F9969BAC2C}"/>
                </a:ext>
              </a:extLst>
            </p:cNvPr>
            <p:cNvSpPr/>
            <p:nvPr/>
          </p:nvSpPr>
          <p:spPr>
            <a:xfrm>
              <a:off x="10016967" y="2709644"/>
              <a:ext cx="1786288" cy="176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ight Arrow 49">
            <a:extLst>
              <a:ext uri="{FF2B5EF4-FFF2-40B4-BE49-F238E27FC236}">
                <a16:creationId xmlns:a16="http://schemas.microsoft.com/office/drawing/2014/main" id="{6BA5BD12-69D3-8A45-995A-1055D6A72F60}"/>
              </a:ext>
            </a:extLst>
          </p:cNvPr>
          <p:cNvSpPr/>
          <p:nvPr/>
        </p:nvSpPr>
        <p:spPr>
          <a:xfrm>
            <a:off x="7825127" y="2406737"/>
            <a:ext cx="321282" cy="27699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C59357C5-0A50-AB4D-8663-61C8B32B8BC8}"/>
              </a:ext>
            </a:extLst>
          </p:cNvPr>
          <p:cNvSpPr txBox="1"/>
          <p:nvPr/>
        </p:nvSpPr>
        <p:spPr>
          <a:xfrm>
            <a:off x="4706505" y="4082406"/>
            <a:ext cx="235011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Lower Learning over Time</a:t>
            </a:r>
          </a:p>
        </p:txBody>
      </p:sp>
      <p:sp>
        <p:nvSpPr>
          <p:cNvPr id="53" name="Right Arrow 52">
            <a:extLst>
              <a:ext uri="{FF2B5EF4-FFF2-40B4-BE49-F238E27FC236}">
                <a16:creationId xmlns:a16="http://schemas.microsoft.com/office/drawing/2014/main" id="{2672A2E9-35D8-C04E-B639-B8B2070AA200}"/>
              </a:ext>
            </a:extLst>
          </p:cNvPr>
          <p:cNvSpPr/>
          <p:nvPr/>
        </p:nvSpPr>
        <p:spPr>
          <a:xfrm>
            <a:off x="7913425" y="4966505"/>
            <a:ext cx="321282" cy="27699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B05D972F-F420-0247-AAE6-E2CC4F18D396}"/>
              </a:ext>
            </a:extLst>
          </p:cNvPr>
          <p:cNvSpPr txBox="1"/>
          <p:nvPr/>
        </p:nvSpPr>
        <p:spPr>
          <a:xfrm>
            <a:off x="9826844" y="4622954"/>
            <a:ext cx="1040615" cy="923330"/>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a:t>
            </a:r>
          </a:p>
        </p:txBody>
      </p:sp>
      <p:sp>
        <p:nvSpPr>
          <p:cNvPr id="55" name="TextBox 54">
            <a:extLst>
              <a:ext uri="{FF2B5EF4-FFF2-40B4-BE49-F238E27FC236}">
                <a16:creationId xmlns:a16="http://schemas.microsoft.com/office/drawing/2014/main" id="{AC38AAAA-F785-D744-BC47-78F7D39B0197}"/>
              </a:ext>
            </a:extLst>
          </p:cNvPr>
          <p:cNvSpPr txBox="1"/>
          <p:nvPr/>
        </p:nvSpPr>
        <p:spPr>
          <a:xfrm>
            <a:off x="9347438" y="3494086"/>
            <a:ext cx="2368541"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Fletcher et al. 2019 </a:t>
            </a:r>
            <a:r>
              <a:rPr lang="en-US" sz="1000" i="1" dirty="0">
                <a:latin typeface="Arial" panose="020B0604020202020204" pitchFamily="34" charset="0"/>
                <a:cs typeface="Arial" panose="020B0604020202020204" pitchFamily="34" charset="0"/>
              </a:rPr>
              <a:t>Nature Comm</a:t>
            </a:r>
            <a:endParaRPr lang="en-US" sz="1000" dirty="0"/>
          </a:p>
        </p:txBody>
      </p:sp>
      <p:sp>
        <p:nvSpPr>
          <p:cNvPr id="14" name="TextBox 13">
            <a:extLst>
              <a:ext uri="{FF2B5EF4-FFF2-40B4-BE49-F238E27FC236}">
                <a16:creationId xmlns:a16="http://schemas.microsoft.com/office/drawing/2014/main" id="{69B73B3A-D118-494F-8D77-1D253E206802}"/>
              </a:ext>
            </a:extLst>
          </p:cNvPr>
          <p:cNvSpPr txBox="1"/>
          <p:nvPr/>
        </p:nvSpPr>
        <p:spPr>
          <a:xfrm>
            <a:off x="4544420" y="6201424"/>
            <a:ext cx="2674287" cy="246221"/>
          </a:xfrm>
          <a:prstGeom prst="rect">
            <a:avLst/>
          </a:prstGeom>
          <a:noFill/>
        </p:spPr>
        <p:txBody>
          <a:bodyPr wrap="square" rtlCol="0">
            <a:spAutoFit/>
          </a:bodyPr>
          <a:lstStyle/>
          <a:p>
            <a:pPr algn="ctr"/>
            <a:r>
              <a:rPr lang="en-US" sz="1000" dirty="0" err="1">
                <a:latin typeface="Arial" panose="020B0604020202020204" pitchFamily="34" charset="0"/>
                <a:cs typeface="Arial" panose="020B0604020202020204" pitchFamily="34" charset="0"/>
              </a:rPr>
              <a:t>Skerker</a:t>
            </a:r>
            <a:r>
              <a:rPr lang="en-US" sz="1000" dirty="0">
                <a:latin typeface="Arial" panose="020B0604020202020204" pitchFamily="34" charset="0"/>
                <a:cs typeface="Arial" panose="020B0604020202020204" pitchFamily="34" charset="0"/>
              </a:rPr>
              <a:t> et al., </a:t>
            </a:r>
            <a:r>
              <a:rPr lang="en-US" sz="1000" i="1" dirty="0">
                <a:latin typeface="Arial" panose="020B0604020202020204" pitchFamily="34" charset="0"/>
                <a:cs typeface="Arial" panose="020B0604020202020204" pitchFamily="34" charset="0"/>
              </a:rPr>
              <a:t>in prep</a:t>
            </a:r>
          </a:p>
        </p:txBody>
      </p:sp>
      <p:pic>
        <p:nvPicPr>
          <p:cNvPr id="27" name="Picture 26">
            <a:extLst>
              <a:ext uri="{FF2B5EF4-FFF2-40B4-BE49-F238E27FC236}">
                <a16:creationId xmlns:a16="http://schemas.microsoft.com/office/drawing/2014/main" id="{5BF2CB6C-4F78-434C-BA21-482199C65AC9}"/>
              </a:ext>
            </a:extLst>
          </p:cNvPr>
          <p:cNvPicPr>
            <a:picLocks noChangeAspect="1"/>
          </p:cNvPicPr>
          <p:nvPr/>
        </p:nvPicPr>
        <p:blipFill rotWithShape="1">
          <a:blip r:embed="rId5"/>
          <a:srcRect l="4216"/>
          <a:stretch/>
        </p:blipFill>
        <p:spPr>
          <a:xfrm>
            <a:off x="179523" y="3889352"/>
            <a:ext cx="3905916" cy="2774869"/>
          </a:xfrm>
          <a:prstGeom prst="rect">
            <a:avLst/>
          </a:prstGeom>
        </p:spPr>
      </p:pic>
    </p:spTree>
    <p:extLst>
      <p:ext uri="{BB962C8B-B14F-4D97-AF65-F5344CB8AC3E}">
        <p14:creationId xmlns:p14="http://schemas.microsoft.com/office/powerpoint/2010/main" val="88920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0C626F-9DFB-084A-A373-74D603BD5EE6}"/>
              </a:ext>
            </a:extLst>
          </p:cNvPr>
          <p:cNvSpPr txBox="1">
            <a:spLocks/>
          </p:cNvSpPr>
          <p:nvPr/>
        </p:nvSpPr>
        <p:spPr>
          <a:xfrm>
            <a:off x="290684" y="189560"/>
            <a:ext cx="9323579" cy="7784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Learning about climate change uncertainty to target infrastructure investments for climate adaptation</a:t>
            </a:r>
          </a:p>
        </p:txBody>
      </p:sp>
      <p:sp>
        <p:nvSpPr>
          <p:cNvPr id="33" name="Rectangle 32">
            <a:extLst>
              <a:ext uri="{FF2B5EF4-FFF2-40B4-BE49-F238E27FC236}">
                <a16:creationId xmlns:a16="http://schemas.microsoft.com/office/drawing/2014/main" id="{ACACC563-2BE2-B943-A2CB-BED9F92E0B64}"/>
              </a:ext>
            </a:extLst>
          </p:cNvPr>
          <p:cNvSpPr/>
          <p:nvPr/>
        </p:nvSpPr>
        <p:spPr>
          <a:xfrm>
            <a:off x="7583240" y="1430842"/>
            <a:ext cx="330185" cy="109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6BE1240-88E8-D549-AEFB-9DBA246A625B}"/>
              </a:ext>
            </a:extLst>
          </p:cNvPr>
          <p:cNvSpPr/>
          <p:nvPr/>
        </p:nvSpPr>
        <p:spPr>
          <a:xfrm>
            <a:off x="10016967" y="1406665"/>
            <a:ext cx="330185" cy="109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51DB97E6-AF1C-5347-843F-1327EE33AE0E}"/>
              </a:ext>
            </a:extLst>
          </p:cNvPr>
          <p:cNvGrpSpPr/>
          <p:nvPr/>
        </p:nvGrpSpPr>
        <p:grpSpPr>
          <a:xfrm>
            <a:off x="45968" y="1270590"/>
            <a:ext cx="3185140" cy="2623324"/>
            <a:chOff x="469517" y="1005392"/>
            <a:chExt cx="3185140" cy="2623324"/>
          </a:xfrm>
        </p:grpSpPr>
        <p:pic>
          <p:nvPicPr>
            <p:cNvPr id="32" name="Picture 31">
              <a:extLst>
                <a:ext uri="{FF2B5EF4-FFF2-40B4-BE49-F238E27FC236}">
                  <a16:creationId xmlns:a16="http://schemas.microsoft.com/office/drawing/2014/main" id="{E755A143-47F1-2141-BDA4-D8F94C94C25F}"/>
                </a:ext>
              </a:extLst>
            </p:cNvPr>
            <p:cNvPicPr>
              <a:picLocks noChangeAspect="1"/>
            </p:cNvPicPr>
            <p:nvPr/>
          </p:nvPicPr>
          <p:blipFill rotWithShape="1">
            <a:blip r:embed="rId2"/>
            <a:srcRect l="52577" t="18549" r="7734" b="18098"/>
            <a:stretch/>
          </p:blipFill>
          <p:spPr>
            <a:xfrm>
              <a:off x="469517" y="1291426"/>
              <a:ext cx="3124670" cy="1977226"/>
            </a:xfrm>
            <a:prstGeom prst="rect">
              <a:avLst/>
            </a:prstGeom>
          </p:spPr>
        </p:pic>
        <p:sp>
          <p:nvSpPr>
            <p:cNvPr id="15" name="TextBox 14">
              <a:extLst>
                <a:ext uri="{FF2B5EF4-FFF2-40B4-BE49-F238E27FC236}">
                  <a16:creationId xmlns:a16="http://schemas.microsoft.com/office/drawing/2014/main" id="{79CC0DFE-E09D-EB40-99BE-A4D227DAAB8B}"/>
                </a:ext>
              </a:extLst>
            </p:cNvPr>
            <p:cNvSpPr txBox="1"/>
            <p:nvPr/>
          </p:nvSpPr>
          <p:spPr>
            <a:xfrm>
              <a:off x="797116" y="1005392"/>
              <a:ext cx="2857541" cy="276999"/>
            </a:xfrm>
            <a:prstGeom prst="rect">
              <a:avLst/>
            </a:prstGeom>
            <a:solidFill>
              <a:schemeClr val="bg1"/>
            </a:solidFill>
          </p:spPr>
          <p:txBody>
            <a:bodyPr wrap="square" rtlCol="0">
              <a:spAutoFit/>
            </a:bodyPr>
            <a:lstStyle/>
            <a:p>
              <a:r>
                <a:rPr lang="en-US" sz="1200" dirty="0">
                  <a:latin typeface="Arial" panose="020B0604020202020204" pitchFamily="34" charset="0"/>
                  <a:cs typeface="Arial" panose="020B0604020202020204" pitchFamily="34" charset="0"/>
                </a:rPr>
                <a:t>Precipitation change in Mombasa</a:t>
              </a:r>
            </a:p>
          </p:txBody>
        </p:sp>
        <p:pic>
          <p:nvPicPr>
            <p:cNvPr id="37" name="Picture 36">
              <a:extLst>
                <a:ext uri="{FF2B5EF4-FFF2-40B4-BE49-F238E27FC236}">
                  <a16:creationId xmlns:a16="http://schemas.microsoft.com/office/drawing/2014/main" id="{2D63B5C5-FA67-C447-AF27-149C7DE1662E}"/>
                </a:ext>
              </a:extLst>
            </p:cNvPr>
            <p:cNvPicPr>
              <a:picLocks noChangeAspect="1"/>
            </p:cNvPicPr>
            <p:nvPr/>
          </p:nvPicPr>
          <p:blipFill rotWithShape="1">
            <a:blip r:embed="rId2"/>
            <a:srcRect l="52577" t="14200" r="7734" b="83562"/>
            <a:stretch/>
          </p:blipFill>
          <p:spPr>
            <a:xfrm>
              <a:off x="469517" y="1256501"/>
              <a:ext cx="3124670" cy="69850"/>
            </a:xfrm>
            <a:prstGeom prst="rect">
              <a:avLst/>
            </a:prstGeom>
          </p:spPr>
        </p:pic>
        <p:pic>
          <p:nvPicPr>
            <p:cNvPr id="38" name="Picture 37">
              <a:extLst>
                <a:ext uri="{FF2B5EF4-FFF2-40B4-BE49-F238E27FC236}">
                  <a16:creationId xmlns:a16="http://schemas.microsoft.com/office/drawing/2014/main" id="{E830D16D-3B3B-024C-9FF1-B833D8005DCE}"/>
                </a:ext>
              </a:extLst>
            </p:cNvPr>
            <p:cNvPicPr>
              <a:picLocks noChangeAspect="1"/>
            </p:cNvPicPr>
            <p:nvPr/>
          </p:nvPicPr>
          <p:blipFill rotWithShape="1">
            <a:blip r:embed="rId2"/>
            <a:srcRect l="52577" t="88464" r="7734" b="-1"/>
            <a:stretch/>
          </p:blipFill>
          <p:spPr>
            <a:xfrm>
              <a:off x="469517" y="3268652"/>
              <a:ext cx="3124670" cy="360064"/>
            </a:xfrm>
            <a:prstGeom prst="rect">
              <a:avLst/>
            </a:prstGeom>
          </p:spPr>
        </p:pic>
        <p:sp>
          <p:nvSpPr>
            <p:cNvPr id="19" name="Rectangle 18">
              <a:extLst>
                <a:ext uri="{FF2B5EF4-FFF2-40B4-BE49-F238E27FC236}">
                  <a16:creationId xmlns:a16="http://schemas.microsoft.com/office/drawing/2014/main" id="{310DBF30-5039-DA48-82E7-23977A3C2B5C}"/>
                </a:ext>
              </a:extLst>
            </p:cNvPr>
            <p:cNvSpPr/>
            <p:nvPr/>
          </p:nvSpPr>
          <p:spPr>
            <a:xfrm>
              <a:off x="650543" y="1217125"/>
              <a:ext cx="127379" cy="109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4E052FA-C1EB-0045-8FC9-B874A27189AB}"/>
                </a:ext>
              </a:extLst>
            </p:cNvPr>
            <p:cNvSpPr/>
            <p:nvPr/>
          </p:nvSpPr>
          <p:spPr>
            <a:xfrm>
              <a:off x="586854" y="3279949"/>
              <a:ext cx="210262" cy="74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 name="Picture 39">
            <a:extLst>
              <a:ext uri="{FF2B5EF4-FFF2-40B4-BE49-F238E27FC236}">
                <a16:creationId xmlns:a16="http://schemas.microsoft.com/office/drawing/2014/main" id="{3EBF80E7-618B-DD49-8370-79B1D01F14E7}"/>
              </a:ext>
            </a:extLst>
          </p:cNvPr>
          <p:cNvPicPr>
            <a:picLocks noChangeAspect="1"/>
          </p:cNvPicPr>
          <p:nvPr/>
        </p:nvPicPr>
        <p:blipFill rotWithShape="1">
          <a:blip r:embed="rId3"/>
          <a:srcRect l="10535" t="7153" r="51106" b="53157"/>
          <a:stretch/>
        </p:blipFill>
        <p:spPr>
          <a:xfrm>
            <a:off x="4204162" y="1736158"/>
            <a:ext cx="3508580" cy="1910934"/>
          </a:xfrm>
          <a:prstGeom prst="rect">
            <a:avLst/>
          </a:prstGeom>
        </p:spPr>
      </p:pic>
      <p:sp>
        <p:nvSpPr>
          <p:cNvPr id="42" name="TextBox 41">
            <a:extLst>
              <a:ext uri="{FF2B5EF4-FFF2-40B4-BE49-F238E27FC236}">
                <a16:creationId xmlns:a16="http://schemas.microsoft.com/office/drawing/2014/main" id="{B0C1907A-4FA1-A84A-9505-46CE310A7D9A}"/>
              </a:ext>
            </a:extLst>
          </p:cNvPr>
          <p:cNvSpPr txBox="1"/>
          <p:nvPr/>
        </p:nvSpPr>
        <p:spPr>
          <a:xfrm>
            <a:off x="4706505" y="1270590"/>
            <a:ext cx="2350118" cy="276999"/>
          </a:xfrm>
          <a:prstGeom prst="rect">
            <a:avLst/>
          </a:prstGeom>
          <a:solidFill>
            <a:schemeClr val="bg1"/>
          </a:solidFill>
        </p:spPr>
        <p:txBody>
          <a:bodyPr wrap="square" rtlCol="0">
            <a:spAutoFit/>
          </a:bodyPr>
          <a:lstStyle/>
          <a:p>
            <a:r>
              <a:rPr lang="en-US" sz="1200" dirty="0">
                <a:latin typeface="Arial" panose="020B0604020202020204" pitchFamily="34" charset="0"/>
                <a:cs typeface="Arial" panose="020B0604020202020204" pitchFamily="34" charset="0"/>
              </a:rPr>
              <a:t>Updating Uncertainty over Time</a:t>
            </a:r>
          </a:p>
        </p:txBody>
      </p:sp>
      <p:sp>
        <p:nvSpPr>
          <p:cNvPr id="44" name="TextBox 43">
            <a:extLst>
              <a:ext uri="{FF2B5EF4-FFF2-40B4-BE49-F238E27FC236}">
                <a16:creationId xmlns:a16="http://schemas.microsoft.com/office/drawing/2014/main" id="{76559A13-9A8C-2A49-BC73-9E45479D053D}"/>
              </a:ext>
            </a:extLst>
          </p:cNvPr>
          <p:cNvSpPr txBox="1"/>
          <p:nvPr/>
        </p:nvSpPr>
        <p:spPr>
          <a:xfrm>
            <a:off x="9143620" y="1270590"/>
            <a:ext cx="2350118" cy="276999"/>
          </a:xfrm>
          <a:prstGeom prst="rect">
            <a:avLst/>
          </a:prstGeom>
          <a:solidFill>
            <a:schemeClr val="bg1"/>
          </a:solidFill>
        </p:spPr>
        <p:txBody>
          <a:bodyPr wrap="square" rtlCol="0">
            <a:spAutoFit/>
          </a:bodyPr>
          <a:lstStyle/>
          <a:p>
            <a:r>
              <a:rPr lang="en-US" sz="1200" dirty="0">
                <a:latin typeface="Arial" panose="020B0604020202020204" pitchFamily="34" charset="0"/>
                <a:cs typeface="Arial" panose="020B0604020202020204" pitchFamily="34" charset="0"/>
              </a:rPr>
              <a:t>Adaptive Reservoir Expansion</a:t>
            </a:r>
          </a:p>
        </p:txBody>
      </p:sp>
      <p:sp>
        <p:nvSpPr>
          <p:cNvPr id="45" name="Right Arrow 44">
            <a:extLst>
              <a:ext uri="{FF2B5EF4-FFF2-40B4-BE49-F238E27FC236}">
                <a16:creationId xmlns:a16="http://schemas.microsoft.com/office/drawing/2014/main" id="{7E49FFA8-3E76-1F47-B4BC-A7DB1AB05559}"/>
              </a:ext>
            </a:extLst>
          </p:cNvPr>
          <p:cNvSpPr/>
          <p:nvPr/>
        </p:nvSpPr>
        <p:spPr>
          <a:xfrm>
            <a:off x="3407670" y="2408768"/>
            <a:ext cx="321282" cy="27699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64D7EE67-5176-0D48-88B0-EEA6ABA4982A}"/>
              </a:ext>
            </a:extLst>
          </p:cNvPr>
          <p:cNvGrpSpPr/>
          <p:nvPr/>
        </p:nvGrpSpPr>
        <p:grpSpPr>
          <a:xfrm>
            <a:off x="8312280" y="1203478"/>
            <a:ext cx="3803870" cy="2290608"/>
            <a:chOff x="8312280" y="935030"/>
            <a:chExt cx="3803870" cy="2290608"/>
          </a:xfrm>
        </p:grpSpPr>
        <p:pic>
          <p:nvPicPr>
            <p:cNvPr id="17" name="Picture 16">
              <a:extLst>
                <a:ext uri="{FF2B5EF4-FFF2-40B4-BE49-F238E27FC236}">
                  <a16:creationId xmlns:a16="http://schemas.microsoft.com/office/drawing/2014/main" id="{24E53112-E276-EF49-88B9-E84701AB55D6}"/>
                </a:ext>
              </a:extLst>
            </p:cNvPr>
            <p:cNvPicPr>
              <a:picLocks noChangeAspect="1"/>
            </p:cNvPicPr>
            <p:nvPr/>
          </p:nvPicPr>
          <p:blipFill rotWithShape="1">
            <a:blip r:embed="rId4"/>
            <a:srcRect t="2271" r="4015"/>
            <a:stretch/>
          </p:blipFill>
          <p:spPr>
            <a:xfrm>
              <a:off x="8313914" y="1556138"/>
              <a:ext cx="3802236" cy="1669500"/>
            </a:xfrm>
            <a:prstGeom prst="rect">
              <a:avLst/>
            </a:prstGeom>
          </p:spPr>
        </p:pic>
        <p:sp>
          <p:nvSpPr>
            <p:cNvPr id="43" name="TextBox 42">
              <a:extLst>
                <a:ext uri="{FF2B5EF4-FFF2-40B4-BE49-F238E27FC236}">
                  <a16:creationId xmlns:a16="http://schemas.microsoft.com/office/drawing/2014/main" id="{F47637D6-D3C3-C949-8044-B354D21D5432}"/>
                </a:ext>
              </a:extLst>
            </p:cNvPr>
            <p:cNvSpPr txBox="1"/>
            <p:nvPr/>
          </p:nvSpPr>
          <p:spPr>
            <a:xfrm rot="16200000">
              <a:off x="7352159" y="1895151"/>
              <a:ext cx="2166464" cy="246221"/>
            </a:xfrm>
            <a:prstGeom prst="rect">
              <a:avLst/>
            </a:prstGeom>
            <a:solidFill>
              <a:schemeClr val="bg1"/>
            </a:solidFill>
          </p:spPr>
          <p:txBody>
            <a:bodyPr wrap="square" rtlCol="0">
              <a:spAutoFit/>
            </a:bodyPr>
            <a:lstStyle/>
            <a:p>
              <a:r>
                <a:rPr lang="en-US" sz="1000" dirty="0">
                  <a:latin typeface="Arial" panose="020B0604020202020204" pitchFamily="34" charset="0"/>
                  <a:cs typeface="Arial" panose="020B0604020202020204" pitchFamily="34" charset="0"/>
                </a:rPr>
                <a:t>Cost (including shortages)</a:t>
              </a:r>
            </a:p>
          </p:txBody>
        </p:sp>
        <p:sp>
          <p:nvSpPr>
            <p:cNvPr id="46" name="Rectangle 45">
              <a:extLst>
                <a:ext uri="{FF2B5EF4-FFF2-40B4-BE49-F238E27FC236}">
                  <a16:creationId xmlns:a16="http://schemas.microsoft.com/office/drawing/2014/main" id="{0116AA2D-3FF9-1D4C-90A5-72F9969BAC2C}"/>
                </a:ext>
              </a:extLst>
            </p:cNvPr>
            <p:cNvSpPr/>
            <p:nvPr/>
          </p:nvSpPr>
          <p:spPr>
            <a:xfrm>
              <a:off x="10016967" y="2709644"/>
              <a:ext cx="1786288" cy="176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ight Arrow 49">
            <a:extLst>
              <a:ext uri="{FF2B5EF4-FFF2-40B4-BE49-F238E27FC236}">
                <a16:creationId xmlns:a16="http://schemas.microsoft.com/office/drawing/2014/main" id="{6BA5BD12-69D3-8A45-995A-1055D6A72F60}"/>
              </a:ext>
            </a:extLst>
          </p:cNvPr>
          <p:cNvSpPr/>
          <p:nvPr/>
        </p:nvSpPr>
        <p:spPr>
          <a:xfrm>
            <a:off x="7825127" y="2406737"/>
            <a:ext cx="321282" cy="27699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C38AAAA-F785-D744-BC47-78F7D39B0197}"/>
              </a:ext>
            </a:extLst>
          </p:cNvPr>
          <p:cNvSpPr txBox="1"/>
          <p:nvPr/>
        </p:nvSpPr>
        <p:spPr>
          <a:xfrm>
            <a:off x="9347438" y="3494086"/>
            <a:ext cx="2368541"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Fletcher et al. 2019 </a:t>
            </a:r>
            <a:r>
              <a:rPr lang="en-US" sz="1000" i="1" dirty="0">
                <a:latin typeface="Arial" panose="020B0604020202020204" pitchFamily="34" charset="0"/>
                <a:cs typeface="Arial" panose="020B0604020202020204" pitchFamily="34" charset="0"/>
              </a:rPr>
              <a:t>Nature Comm</a:t>
            </a:r>
            <a:endParaRPr lang="en-US" sz="1000" dirty="0"/>
          </a:p>
        </p:txBody>
      </p:sp>
      <p:pic>
        <p:nvPicPr>
          <p:cNvPr id="27" name="Picture 26">
            <a:extLst>
              <a:ext uri="{FF2B5EF4-FFF2-40B4-BE49-F238E27FC236}">
                <a16:creationId xmlns:a16="http://schemas.microsoft.com/office/drawing/2014/main" id="{5BF2CB6C-4F78-434C-BA21-482199C65AC9}"/>
              </a:ext>
            </a:extLst>
          </p:cNvPr>
          <p:cNvPicPr>
            <a:picLocks noChangeAspect="1"/>
          </p:cNvPicPr>
          <p:nvPr/>
        </p:nvPicPr>
        <p:blipFill rotWithShape="1">
          <a:blip r:embed="rId5"/>
          <a:srcRect l="4216"/>
          <a:stretch/>
        </p:blipFill>
        <p:spPr>
          <a:xfrm>
            <a:off x="179523" y="3889352"/>
            <a:ext cx="3905916" cy="2774869"/>
          </a:xfrm>
          <a:prstGeom prst="rect">
            <a:avLst/>
          </a:prstGeom>
        </p:spPr>
      </p:pic>
      <p:grpSp>
        <p:nvGrpSpPr>
          <p:cNvPr id="28" name="Group 27">
            <a:extLst>
              <a:ext uri="{FF2B5EF4-FFF2-40B4-BE49-F238E27FC236}">
                <a16:creationId xmlns:a16="http://schemas.microsoft.com/office/drawing/2014/main" id="{ACF77EF0-0657-C642-AA21-03F7451F2B2D}"/>
              </a:ext>
            </a:extLst>
          </p:cNvPr>
          <p:cNvGrpSpPr/>
          <p:nvPr/>
        </p:nvGrpSpPr>
        <p:grpSpPr>
          <a:xfrm>
            <a:off x="5272651" y="4823761"/>
            <a:ext cx="5074501" cy="1685567"/>
            <a:chOff x="6176546" y="4730265"/>
            <a:chExt cx="5758553" cy="1912785"/>
          </a:xfrm>
        </p:grpSpPr>
        <p:pic>
          <p:nvPicPr>
            <p:cNvPr id="29" name="Picture 5">
              <a:extLst>
                <a:ext uri="{FF2B5EF4-FFF2-40B4-BE49-F238E27FC236}">
                  <a16:creationId xmlns:a16="http://schemas.microsoft.com/office/drawing/2014/main" id="{F8335DDD-E8F5-1D43-B2E0-90EABC2787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5494" y="4904778"/>
              <a:ext cx="1628278" cy="17382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0" name="TextBox 29">
              <a:extLst>
                <a:ext uri="{FF2B5EF4-FFF2-40B4-BE49-F238E27FC236}">
                  <a16:creationId xmlns:a16="http://schemas.microsoft.com/office/drawing/2014/main" id="{D8D8C63A-40B2-7143-852A-19C63B173B24}"/>
                </a:ext>
              </a:extLst>
            </p:cNvPr>
            <p:cNvSpPr txBox="1"/>
            <p:nvPr/>
          </p:nvSpPr>
          <p:spPr>
            <a:xfrm>
              <a:off x="7717908" y="4730265"/>
              <a:ext cx="2464904" cy="349266"/>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Design</a:t>
              </a:r>
            </a:p>
          </p:txBody>
        </p:sp>
        <p:pic>
          <p:nvPicPr>
            <p:cNvPr id="31" name="Picture 30">
              <a:extLst>
                <a:ext uri="{FF2B5EF4-FFF2-40B4-BE49-F238E27FC236}">
                  <a16:creationId xmlns:a16="http://schemas.microsoft.com/office/drawing/2014/main" id="{54CCB014-6DAE-B040-AB25-144F60E91DD7}"/>
                </a:ext>
              </a:extLst>
            </p:cNvPr>
            <p:cNvPicPr>
              <a:picLocks noChangeAspect="1"/>
            </p:cNvPicPr>
            <p:nvPr/>
          </p:nvPicPr>
          <p:blipFill rotWithShape="1">
            <a:blip r:embed="rId7"/>
            <a:srcRect b="17332"/>
            <a:stretch/>
          </p:blipFill>
          <p:spPr>
            <a:xfrm>
              <a:off x="6992730" y="4967136"/>
              <a:ext cx="936103" cy="773863"/>
            </a:xfrm>
            <a:prstGeom prst="rect">
              <a:avLst/>
            </a:prstGeom>
          </p:spPr>
        </p:pic>
        <p:pic>
          <p:nvPicPr>
            <p:cNvPr id="35" name="Picture 34">
              <a:extLst>
                <a:ext uri="{FF2B5EF4-FFF2-40B4-BE49-F238E27FC236}">
                  <a16:creationId xmlns:a16="http://schemas.microsoft.com/office/drawing/2014/main" id="{2090C328-97C2-F441-B667-DCCE3405A691}"/>
                </a:ext>
              </a:extLst>
            </p:cNvPr>
            <p:cNvPicPr>
              <a:picLocks noChangeAspect="1"/>
            </p:cNvPicPr>
            <p:nvPr/>
          </p:nvPicPr>
          <p:blipFill rotWithShape="1">
            <a:blip r:embed="rId7"/>
            <a:srcRect b="17332"/>
            <a:stretch/>
          </p:blipFill>
          <p:spPr>
            <a:xfrm>
              <a:off x="6992730" y="5869186"/>
              <a:ext cx="936105" cy="773864"/>
            </a:xfrm>
            <a:prstGeom prst="rect">
              <a:avLst/>
            </a:prstGeom>
          </p:spPr>
        </p:pic>
        <p:pic>
          <p:nvPicPr>
            <p:cNvPr id="36" name="Picture 35">
              <a:extLst>
                <a:ext uri="{FF2B5EF4-FFF2-40B4-BE49-F238E27FC236}">
                  <a16:creationId xmlns:a16="http://schemas.microsoft.com/office/drawing/2014/main" id="{7EBFBA8C-1432-C74E-81A6-8F0FCB7A49B1}"/>
                </a:ext>
              </a:extLst>
            </p:cNvPr>
            <p:cNvPicPr>
              <a:picLocks noChangeAspect="1"/>
            </p:cNvPicPr>
            <p:nvPr/>
          </p:nvPicPr>
          <p:blipFill rotWithShape="1">
            <a:blip r:embed="rId8"/>
            <a:srcRect b="12229"/>
            <a:stretch/>
          </p:blipFill>
          <p:spPr>
            <a:xfrm>
              <a:off x="9980947" y="5237556"/>
              <a:ext cx="1439269" cy="1263259"/>
            </a:xfrm>
            <a:prstGeom prst="rect">
              <a:avLst/>
            </a:prstGeom>
          </p:spPr>
        </p:pic>
        <p:sp>
          <p:nvSpPr>
            <p:cNvPr id="47" name="TextBox 46">
              <a:extLst>
                <a:ext uri="{FF2B5EF4-FFF2-40B4-BE49-F238E27FC236}">
                  <a16:creationId xmlns:a16="http://schemas.microsoft.com/office/drawing/2014/main" id="{0D1FDE9A-2669-4E40-B483-E7167B7DD823}"/>
                </a:ext>
              </a:extLst>
            </p:cNvPr>
            <p:cNvSpPr txBox="1"/>
            <p:nvPr/>
          </p:nvSpPr>
          <p:spPr>
            <a:xfrm>
              <a:off x="9470195" y="4730265"/>
              <a:ext cx="2464904" cy="349266"/>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Operations</a:t>
              </a:r>
            </a:p>
          </p:txBody>
        </p:sp>
        <p:sp>
          <p:nvSpPr>
            <p:cNvPr id="48" name="TextBox 47">
              <a:extLst>
                <a:ext uri="{FF2B5EF4-FFF2-40B4-BE49-F238E27FC236}">
                  <a16:creationId xmlns:a16="http://schemas.microsoft.com/office/drawing/2014/main" id="{7B3B6DF3-56D2-EB44-B90A-D11E97E6E336}"/>
                </a:ext>
              </a:extLst>
            </p:cNvPr>
            <p:cNvSpPr txBox="1"/>
            <p:nvPr/>
          </p:nvSpPr>
          <p:spPr>
            <a:xfrm>
              <a:off x="6176546" y="4732646"/>
              <a:ext cx="2464904" cy="349266"/>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Planning</a:t>
              </a:r>
            </a:p>
          </p:txBody>
        </p:sp>
      </p:grpSp>
      <p:sp>
        <p:nvSpPr>
          <p:cNvPr id="51" name="TextBox 50">
            <a:extLst>
              <a:ext uri="{FF2B5EF4-FFF2-40B4-BE49-F238E27FC236}">
                <a16:creationId xmlns:a16="http://schemas.microsoft.com/office/drawing/2014/main" id="{AEC07DD8-821B-A44B-949D-B7C0B9A97039}"/>
              </a:ext>
            </a:extLst>
          </p:cNvPr>
          <p:cNvSpPr txBox="1"/>
          <p:nvPr/>
        </p:nvSpPr>
        <p:spPr>
          <a:xfrm>
            <a:off x="5693958" y="3982103"/>
            <a:ext cx="4383550" cy="646331"/>
          </a:xfrm>
          <a:prstGeom prst="rect">
            <a:avLst/>
          </a:prstGeom>
          <a:noFill/>
        </p:spPr>
        <p:txBody>
          <a:bodyPr wrap="square" rtlCol="0">
            <a:spAutoFit/>
          </a:bodyPr>
          <a:lstStyle/>
          <a:p>
            <a:pPr algn="ctr"/>
            <a:r>
              <a:rPr lang="en-US" dirty="0"/>
              <a:t>How do different types of flexibility interact in managing climate uncertainty?</a:t>
            </a:r>
          </a:p>
        </p:txBody>
      </p:sp>
      <p:sp>
        <p:nvSpPr>
          <p:cNvPr id="56" name="TextBox 55">
            <a:extLst>
              <a:ext uri="{FF2B5EF4-FFF2-40B4-BE49-F238E27FC236}">
                <a16:creationId xmlns:a16="http://schemas.microsoft.com/office/drawing/2014/main" id="{F6DE9E1D-9C6D-7A48-BA90-AC8E5DAB92D1}"/>
              </a:ext>
            </a:extLst>
          </p:cNvPr>
          <p:cNvSpPr txBox="1"/>
          <p:nvPr/>
        </p:nvSpPr>
        <p:spPr>
          <a:xfrm>
            <a:off x="6162437" y="4539594"/>
            <a:ext cx="3446592" cy="261610"/>
          </a:xfrm>
          <a:prstGeom prst="rect">
            <a:avLst/>
          </a:prstGeom>
          <a:noFill/>
        </p:spPr>
        <p:txBody>
          <a:bodyPr wrap="square" rtlCol="0">
            <a:spAutoFit/>
          </a:bodyPr>
          <a:lstStyle/>
          <a:p>
            <a:pPr algn="ctr"/>
            <a:r>
              <a:rPr lang="en-US" sz="1100" dirty="0" err="1"/>
              <a:t>Keani</a:t>
            </a:r>
            <a:r>
              <a:rPr lang="en-US" sz="1100" dirty="0"/>
              <a:t> Willebrand and Sarah Fletcher</a:t>
            </a:r>
          </a:p>
        </p:txBody>
      </p:sp>
    </p:spTree>
    <p:extLst>
      <p:ext uri="{BB962C8B-B14F-4D97-AF65-F5344CB8AC3E}">
        <p14:creationId xmlns:p14="http://schemas.microsoft.com/office/powerpoint/2010/main" val="3920865203"/>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SU_Preso_16x9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larity">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4.xml><?xml version="1.0" encoding="utf-8"?>
<a:theme xmlns:a="http://schemas.openxmlformats.org/drawingml/2006/main" name="Stanford">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ford" id="{9752824B-1ACC-7740-834B-322880A3D782}" vid="{35444543-6A95-184B-A154-507AFBD37CE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16453</TotalTime>
  <Words>933</Words>
  <Application>Microsoft Macintosh PowerPoint</Application>
  <PresentationFormat>Widescreen</PresentationFormat>
  <Paragraphs>115</Paragraphs>
  <Slides>12</Slides>
  <Notes>6</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12</vt:i4>
      </vt:variant>
    </vt:vector>
  </HeadingPairs>
  <TitlesOfParts>
    <vt:vector size="26" baseType="lpstr">
      <vt:lpstr>Arial</vt:lpstr>
      <vt:lpstr>Calibri</vt:lpstr>
      <vt:lpstr>Calibri Light</vt:lpstr>
      <vt:lpstr>Futura Medium</vt:lpstr>
      <vt:lpstr>Helvetica Neue</vt:lpstr>
      <vt:lpstr>Noto Sans Symbols</vt:lpstr>
      <vt:lpstr>Source Sans Pro</vt:lpstr>
      <vt:lpstr>Source Sans Pro Semibold</vt:lpstr>
      <vt:lpstr>Source Sans Pro Semibold</vt:lpstr>
      <vt:lpstr>Wingdings</vt:lpstr>
      <vt:lpstr>Office Theme</vt:lpstr>
      <vt:lpstr>5_SU_Preso_16x9_v6</vt:lpstr>
      <vt:lpstr>1_Clarity</vt:lpstr>
      <vt:lpstr>Stanford</vt:lpstr>
      <vt:lpstr>PowerPoint Presentation</vt:lpstr>
      <vt:lpstr>Agenda</vt:lpstr>
      <vt:lpstr>PowerPoint Presentation</vt:lpstr>
      <vt:lpstr>Our Field: Water Resources Systems Analysis </vt:lpstr>
      <vt:lpstr>PowerPoint Presentation</vt:lpstr>
      <vt:lpstr>Climate adaptation as a control problem</vt:lpstr>
      <vt:lpstr>Synthetic streamflow generation</vt:lpstr>
      <vt:lpstr>PowerPoint Presentation</vt:lpstr>
      <vt:lpstr>PowerPoint Presentation</vt:lpstr>
      <vt:lpstr>Bridging scales for technology pathways to urban drought resilience</vt:lpstr>
      <vt:lpstr>Some plots</vt:lpstr>
      <vt:lpstr>Through simulation, we associate a policy with a performance, then optimize using evolutionary algorithm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Fletcher</dc:creator>
  <cp:lastModifiedBy>Sarah Fletcher</cp:lastModifiedBy>
  <cp:revision>65</cp:revision>
  <dcterms:created xsi:type="dcterms:W3CDTF">2020-12-03T01:22:04Z</dcterms:created>
  <dcterms:modified xsi:type="dcterms:W3CDTF">2021-06-21T17:04:10Z</dcterms:modified>
</cp:coreProperties>
</file>